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4.xml" ContentType="application/vnd.openxmlformats-officedocument.presentationml.notesSlide+xml"/>
  <Override PartName="/ppt/tags/tag59.xml" ContentType="application/vnd.openxmlformats-officedocument.presentationml.tags+xml"/>
  <Override PartName="/ppt/notesSlides/notesSlide25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6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7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8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9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0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1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363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59" r:id="rId10"/>
    <p:sldId id="260" r:id="rId11"/>
    <p:sldId id="261" r:id="rId12"/>
    <p:sldId id="262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99" r:id="rId26"/>
    <p:sldId id="300" r:id="rId27"/>
    <p:sldId id="301" r:id="rId28"/>
    <p:sldId id="304" r:id="rId29"/>
    <p:sldId id="305" r:id="rId30"/>
    <p:sldId id="298" r:id="rId31"/>
    <p:sldId id="310" r:id="rId32"/>
    <p:sldId id="307" r:id="rId33"/>
    <p:sldId id="308" r:id="rId34"/>
    <p:sldId id="315" r:id="rId35"/>
    <p:sldId id="316" r:id="rId36"/>
    <p:sldId id="318" r:id="rId37"/>
    <p:sldId id="317" r:id="rId38"/>
    <p:sldId id="319" r:id="rId39"/>
    <p:sldId id="353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0" r:id="rId48"/>
    <p:sldId id="329" r:id="rId49"/>
    <p:sldId id="330" r:id="rId50"/>
    <p:sldId id="328" r:id="rId51"/>
    <p:sldId id="331" r:id="rId52"/>
    <p:sldId id="332" r:id="rId53"/>
    <p:sldId id="333" r:id="rId54"/>
    <p:sldId id="334" r:id="rId55"/>
    <p:sldId id="338" r:id="rId56"/>
    <p:sldId id="350" r:id="rId57"/>
    <p:sldId id="341" r:id="rId58"/>
    <p:sldId id="342" r:id="rId59"/>
    <p:sldId id="343" r:id="rId60"/>
    <p:sldId id="345" r:id="rId61"/>
    <p:sldId id="348" r:id="rId62"/>
    <p:sldId id="352" r:id="rId63"/>
    <p:sldId id="347" r:id="rId64"/>
    <p:sldId id="349" r:id="rId65"/>
    <p:sldId id="355" r:id="rId66"/>
    <p:sldId id="358" r:id="rId67"/>
    <p:sldId id="356" r:id="rId68"/>
    <p:sldId id="362" r:id="rId69"/>
    <p:sldId id="354" r:id="rId70"/>
    <p:sldId id="35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FB4"/>
    <a:srgbClr val="FFDFF3"/>
    <a:srgbClr val="E6E6E6"/>
    <a:srgbClr val="F2F2F2"/>
    <a:srgbClr val="C6FFBF"/>
    <a:srgbClr val="D2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2" autoAdjust="0"/>
    <p:restoredTop sz="89011"/>
  </p:normalViewPr>
  <p:slideViewPr>
    <p:cSldViewPr snapToGrid="0" snapToObjects="1">
      <p:cViewPr varScale="1">
        <p:scale>
          <a:sx n="64" d="100"/>
          <a:sy n="64" d="100"/>
        </p:scale>
        <p:origin x="12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9B818-F1AF-7846-A431-66194AE971B5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724CE-C2C3-A64F-BD64-D53A6576B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2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d416d3052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d416d3052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416d3052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416d3052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65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416d305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416d305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28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416d3052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416d3052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061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416d3052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416d3052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416d3052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416d3052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416d3052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416d3052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416d30520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416d30520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416d3052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416d3052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440220d7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440220d7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440220d7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440220d7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416d3052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416d3052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440220d7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440220d7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440220d7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440220d7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440220d7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440220d71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440220d71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440220d71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9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FBA77-BE22-4891-A592-9EEA9D68D0D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96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0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416d3052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416d3052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63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9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5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4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71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416d3052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416d3052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16d3052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16d3052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416d3052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416d3052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416d3052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416d3052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d416d3052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d416d3052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3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d416d3052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d416d3052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4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21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73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None/>
              <a:defRPr sz="32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" name="Google Shape;14;p3"/>
          <p:cNvCxnSpPr/>
          <p:nvPr/>
        </p:nvCxnSpPr>
        <p:spPr>
          <a:xfrm>
            <a:off x="324000" y="783733"/>
            <a:ext cx="11258400" cy="0"/>
          </a:xfrm>
          <a:prstGeom prst="straightConnector1">
            <a:avLst/>
          </a:prstGeom>
          <a:noFill/>
          <a:ln w="19050" cap="flat" cmpd="sng">
            <a:solidFill>
              <a:srgbClr val="1072BD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24000" y="742000"/>
            <a:ext cx="11258400" cy="5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Font typeface="Calibri"/>
              <a:buChar char="●"/>
              <a:defRPr sz="2667"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  <a:defRPr sz="2667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489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9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25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8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5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1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1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635D2-3D7C-3644-9011-2ECCE187472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0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notesSlide" Target="../notesSlides/notesSlide24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3" Type="http://schemas.openxmlformats.org/officeDocument/2006/relationships/tags" Target="../tags/tag74.xml"/><Relationship Id="rId21" Type="http://schemas.openxmlformats.org/officeDocument/2006/relationships/tags" Target="../tags/tag92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tags" Target="../tags/tag91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24" Type="http://schemas.openxmlformats.org/officeDocument/2006/relationships/notesSlide" Target="../notesSlides/notesSlide27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tags" Target="../tags/tag9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tags" Target="../tags/tag111.xml"/><Relationship Id="rId3" Type="http://schemas.openxmlformats.org/officeDocument/2006/relationships/tags" Target="../tags/tag96.xml"/><Relationship Id="rId21" Type="http://schemas.openxmlformats.org/officeDocument/2006/relationships/tags" Target="../tags/tag114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tags" Target="../tags/tag113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24" Type="http://schemas.openxmlformats.org/officeDocument/2006/relationships/notesSlide" Target="../notesSlides/notesSlide28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103.xml"/><Relationship Id="rId19" Type="http://schemas.openxmlformats.org/officeDocument/2006/relationships/tags" Target="../tags/tag112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tags" Target="../tags/tag1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3.xml"/><Relationship Id="rId4" Type="http://schemas.openxmlformats.org/officeDocument/2006/relationships/tags" Target="../tags/tag1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4" Type="http://schemas.openxmlformats.org/officeDocument/2006/relationships/tags" Target="../tags/tag1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3" Type="http://schemas.openxmlformats.org/officeDocument/2006/relationships/tags" Target="../tags/tag147.xml"/><Relationship Id="rId21" Type="http://schemas.openxmlformats.org/officeDocument/2006/relationships/tags" Target="../tags/tag165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0" Type="http://schemas.openxmlformats.org/officeDocument/2006/relationships/tags" Target="../tags/tag164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23" Type="http://schemas.openxmlformats.org/officeDocument/2006/relationships/tags" Target="../tags/tag167.xml"/><Relationship Id="rId10" Type="http://schemas.openxmlformats.org/officeDocument/2006/relationships/tags" Target="../tags/tag154.xml"/><Relationship Id="rId19" Type="http://schemas.openxmlformats.org/officeDocument/2006/relationships/tags" Target="../tags/tag163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tags" Target="../tags/tag1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9" Type="http://schemas.openxmlformats.org/officeDocument/2006/relationships/tags" Target="../tags/tag206.xml"/><Relationship Id="rId21" Type="http://schemas.openxmlformats.org/officeDocument/2006/relationships/tags" Target="../tags/tag188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slideLayout" Target="../slideLayouts/slideLayout2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9" Type="http://schemas.openxmlformats.org/officeDocument/2006/relationships/tags" Target="../tags/tag196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tags" Target="../tags/tag199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tags" Target="../tags/tag195.xml"/><Relationship Id="rId36" Type="http://schemas.openxmlformats.org/officeDocument/2006/relationships/tags" Target="../tags/tag203.xml"/><Relationship Id="rId10" Type="http://schemas.openxmlformats.org/officeDocument/2006/relationships/tags" Target="../tags/tag177.xml"/><Relationship Id="rId19" Type="http://schemas.openxmlformats.org/officeDocument/2006/relationships/tags" Target="../tags/tag186.xml"/><Relationship Id="rId31" Type="http://schemas.openxmlformats.org/officeDocument/2006/relationships/tags" Target="../tags/tag198.xml"/><Relationship Id="rId44" Type="http://schemas.openxmlformats.org/officeDocument/2006/relationships/tags" Target="../tags/tag211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tags" Target="../tags/tag197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8" Type="http://schemas.openxmlformats.org/officeDocument/2006/relationships/tags" Target="../tags/tag175.xml"/><Relationship Id="rId3" Type="http://schemas.openxmlformats.org/officeDocument/2006/relationships/tags" Target="../tags/tag170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20" Type="http://schemas.openxmlformats.org/officeDocument/2006/relationships/tags" Target="../tags/tag187.xml"/><Relationship Id="rId41" Type="http://schemas.openxmlformats.org/officeDocument/2006/relationships/tags" Target="../tags/tag20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tags" Target="../tags/tag226.xml"/><Relationship Id="rId18" Type="http://schemas.openxmlformats.org/officeDocument/2006/relationships/tags" Target="../tags/tag231.xml"/><Relationship Id="rId26" Type="http://schemas.openxmlformats.org/officeDocument/2006/relationships/tags" Target="../tags/tag239.xml"/><Relationship Id="rId39" Type="http://schemas.openxmlformats.org/officeDocument/2006/relationships/tags" Target="../tags/tag252.xml"/><Relationship Id="rId21" Type="http://schemas.openxmlformats.org/officeDocument/2006/relationships/tags" Target="../tags/tag234.xml"/><Relationship Id="rId34" Type="http://schemas.openxmlformats.org/officeDocument/2006/relationships/tags" Target="../tags/tag247.xml"/><Relationship Id="rId42" Type="http://schemas.openxmlformats.org/officeDocument/2006/relationships/tags" Target="../tags/tag255.xml"/><Relationship Id="rId47" Type="http://schemas.openxmlformats.org/officeDocument/2006/relationships/tags" Target="../tags/tag260.xml"/><Relationship Id="rId50" Type="http://schemas.openxmlformats.org/officeDocument/2006/relationships/tags" Target="../tags/tag263.xml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6" Type="http://schemas.openxmlformats.org/officeDocument/2006/relationships/tags" Target="../tags/tag229.xml"/><Relationship Id="rId29" Type="http://schemas.openxmlformats.org/officeDocument/2006/relationships/tags" Target="../tags/tag242.xml"/><Relationship Id="rId11" Type="http://schemas.openxmlformats.org/officeDocument/2006/relationships/tags" Target="../tags/tag224.xml"/><Relationship Id="rId24" Type="http://schemas.openxmlformats.org/officeDocument/2006/relationships/tags" Target="../tags/tag237.xml"/><Relationship Id="rId32" Type="http://schemas.openxmlformats.org/officeDocument/2006/relationships/tags" Target="../tags/tag245.xml"/><Relationship Id="rId37" Type="http://schemas.openxmlformats.org/officeDocument/2006/relationships/tags" Target="../tags/tag250.xml"/><Relationship Id="rId40" Type="http://schemas.openxmlformats.org/officeDocument/2006/relationships/tags" Target="../tags/tag253.xml"/><Relationship Id="rId45" Type="http://schemas.openxmlformats.org/officeDocument/2006/relationships/tags" Target="../tags/tag258.xml"/><Relationship Id="rId53" Type="http://schemas.openxmlformats.org/officeDocument/2006/relationships/tags" Target="../tags/tag266.xml"/><Relationship Id="rId5" Type="http://schemas.openxmlformats.org/officeDocument/2006/relationships/tags" Target="../tags/tag218.xml"/><Relationship Id="rId10" Type="http://schemas.openxmlformats.org/officeDocument/2006/relationships/tags" Target="../tags/tag223.xml"/><Relationship Id="rId19" Type="http://schemas.openxmlformats.org/officeDocument/2006/relationships/tags" Target="../tags/tag232.xml"/><Relationship Id="rId31" Type="http://schemas.openxmlformats.org/officeDocument/2006/relationships/tags" Target="../tags/tag244.xml"/><Relationship Id="rId44" Type="http://schemas.openxmlformats.org/officeDocument/2006/relationships/tags" Target="../tags/tag257.xml"/><Relationship Id="rId52" Type="http://schemas.openxmlformats.org/officeDocument/2006/relationships/tags" Target="../tags/tag265.xml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tags" Target="../tags/tag227.xml"/><Relationship Id="rId22" Type="http://schemas.openxmlformats.org/officeDocument/2006/relationships/tags" Target="../tags/tag235.xml"/><Relationship Id="rId27" Type="http://schemas.openxmlformats.org/officeDocument/2006/relationships/tags" Target="../tags/tag240.xml"/><Relationship Id="rId30" Type="http://schemas.openxmlformats.org/officeDocument/2006/relationships/tags" Target="../tags/tag243.xml"/><Relationship Id="rId35" Type="http://schemas.openxmlformats.org/officeDocument/2006/relationships/tags" Target="../tags/tag248.xml"/><Relationship Id="rId43" Type="http://schemas.openxmlformats.org/officeDocument/2006/relationships/tags" Target="../tags/tag256.xml"/><Relationship Id="rId48" Type="http://schemas.openxmlformats.org/officeDocument/2006/relationships/tags" Target="../tags/tag261.xml"/><Relationship Id="rId8" Type="http://schemas.openxmlformats.org/officeDocument/2006/relationships/tags" Target="../tags/tag221.xml"/><Relationship Id="rId51" Type="http://schemas.openxmlformats.org/officeDocument/2006/relationships/tags" Target="../tags/tag264.xml"/><Relationship Id="rId3" Type="http://schemas.openxmlformats.org/officeDocument/2006/relationships/tags" Target="../tags/tag216.xml"/><Relationship Id="rId12" Type="http://schemas.openxmlformats.org/officeDocument/2006/relationships/tags" Target="../tags/tag225.xml"/><Relationship Id="rId17" Type="http://schemas.openxmlformats.org/officeDocument/2006/relationships/tags" Target="../tags/tag230.xml"/><Relationship Id="rId25" Type="http://schemas.openxmlformats.org/officeDocument/2006/relationships/tags" Target="../tags/tag238.xml"/><Relationship Id="rId33" Type="http://schemas.openxmlformats.org/officeDocument/2006/relationships/tags" Target="../tags/tag246.xml"/><Relationship Id="rId38" Type="http://schemas.openxmlformats.org/officeDocument/2006/relationships/tags" Target="../tags/tag251.xml"/><Relationship Id="rId46" Type="http://schemas.openxmlformats.org/officeDocument/2006/relationships/tags" Target="../tags/tag259.xml"/><Relationship Id="rId20" Type="http://schemas.openxmlformats.org/officeDocument/2006/relationships/tags" Target="../tags/tag233.xml"/><Relationship Id="rId41" Type="http://schemas.openxmlformats.org/officeDocument/2006/relationships/tags" Target="../tags/tag254.xml"/><Relationship Id="rId54" Type="http://schemas.openxmlformats.org/officeDocument/2006/relationships/slideLayout" Target="../slideLayouts/slideLayout2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5" Type="http://schemas.openxmlformats.org/officeDocument/2006/relationships/tags" Target="../tags/tag228.xml"/><Relationship Id="rId23" Type="http://schemas.openxmlformats.org/officeDocument/2006/relationships/tags" Target="../tags/tag236.xml"/><Relationship Id="rId28" Type="http://schemas.openxmlformats.org/officeDocument/2006/relationships/tags" Target="../tags/tag241.xml"/><Relationship Id="rId36" Type="http://schemas.openxmlformats.org/officeDocument/2006/relationships/tags" Target="../tags/tag249.xml"/><Relationship Id="rId49" Type="http://schemas.openxmlformats.org/officeDocument/2006/relationships/tags" Target="../tags/tag26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70.xml"/><Relationship Id="rId9" Type="http://schemas.openxmlformats.org/officeDocument/2006/relationships/tags" Target="../tags/tag27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7F81-4A90-4B9E-B0A7-E91ECE531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AVL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What </a:t>
            </a:r>
            <a:r>
              <a:rPr lang="en" i="1"/>
              <a:t>exactly </a:t>
            </a:r>
            <a:r>
              <a:rPr lang="en"/>
              <a:t>does balanced mean?</a:t>
            </a: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24000" y="742000"/>
            <a:ext cx="11258400" cy="55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every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 node, compare the heights of its two sub trees.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2800"/>
              </a:spcBef>
              <a:spcAft>
                <a:spcPts val="1867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Balanced when the difference in height between sub trees is 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no greater than 1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 for every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node.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3">
            <a:alphaModFix/>
          </a:blip>
          <a:srcRect t="27103"/>
          <a:stretch/>
        </p:blipFill>
        <p:spPr>
          <a:xfrm>
            <a:off x="203201" y="2614101"/>
            <a:ext cx="11785599" cy="394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12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What </a:t>
            </a:r>
            <a:r>
              <a:rPr lang="en" i="1"/>
              <a:t>exactly </a:t>
            </a:r>
            <a:r>
              <a:rPr lang="en"/>
              <a:t>does balanced mean?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24000" y="742000"/>
            <a:ext cx="11258400" cy="55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867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Note: Balanced tree with 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items has height of 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O(log(n))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2200" b="1">
                <a:latin typeface="Arial"/>
                <a:ea typeface="Arial"/>
                <a:cs typeface="Arial"/>
                <a:sym typeface="Arial"/>
              </a:rPr>
              <a:t> 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t="27103"/>
          <a:stretch/>
        </p:blipFill>
        <p:spPr>
          <a:xfrm>
            <a:off x="203201" y="2614101"/>
            <a:ext cx="11785599" cy="394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60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Solution: AVL Trees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24000" y="742000"/>
            <a:ext cx="11258400" cy="55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These special BSTS remain balanced </a:t>
            </a:r>
            <a:r>
              <a:rPr lang="en" sz="2400" b="1"/>
              <a:t>no matter </a:t>
            </a:r>
            <a:r>
              <a:rPr lang="en" sz="2400"/>
              <a:t>what order items are inserted in.</a:t>
            </a:r>
            <a:br>
              <a:rPr lang="en" sz="2400"/>
            </a:br>
            <a:br>
              <a:rPr lang="en" sz="2400"/>
            </a:br>
            <a:r>
              <a:rPr lang="en" sz="2400"/>
              <a:t>They do this by </a:t>
            </a:r>
            <a:r>
              <a:rPr lang="en" sz="2400" b="1">
                <a:solidFill>
                  <a:srgbClr val="FF0000"/>
                </a:solidFill>
              </a:rPr>
              <a:t>rebalancing</a:t>
            </a:r>
            <a:r>
              <a:rPr lang="en" sz="2400" b="1"/>
              <a:t> </a:t>
            </a:r>
            <a:r>
              <a:rPr lang="en" sz="2400"/>
              <a:t>themselves using </a:t>
            </a:r>
            <a:r>
              <a:rPr lang="en" sz="2400" b="1">
                <a:solidFill>
                  <a:srgbClr val="FF0000"/>
                </a:solidFill>
              </a:rPr>
              <a:t>rotations</a:t>
            </a:r>
            <a:r>
              <a:rPr lang="en" sz="2400"/>
              <a:t> each time an item gets inserted.</a:t>
            </a:r>
            <a:endParaRPr sz="24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801" y="2339768"/>
            <a:ext cx="10054799" cy="436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2867" y="6216196"/>
            <a:ext cx="1883331" cy="4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0467" y="6216205"/>
            <a:ext cx="1770067" cy="48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96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1B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698200" y="1148167"/>
            <a:ext cx="3083600" cy="2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AVL?</a:t>
            </a:r>
            <a:endParaRPr sz="3200" b="1"/>
          </a:p>
          <a:p>
            <a:endParaRPr sz="3200" b="1"/>
          </a:p>
          <a:p>
            <a:endParaRPr sz="3200" b="1">
              <a:solidFill>
                <a:srgbClr val="38761D"/>
              </a:solidFill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4354536" y="32924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185" name="Google Shape;185;p23"/>
          <p:cNvSpPr/>
          <p:nvPr/>
        </p:nvSpPr>
        <p:spPr>
          <a:xfrm>
            <a:off x="5953669" y="21116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186" name="Google Shape;186;p23"/>
          <p:cNvSpPr/>
          <p:nvPr/>
        </p:nvSpPr>
        <p:spPr>
          <a:xfrm>
            <a:off x="7583103" y="11481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187" name="Google Shape;187;p23"/>
          <p:cNvCxnSpPr>
            <a:stCxn id="185" idx="3"/>
            <a:endCxn id="184" idx="6"/>
          </p:cNvCxnSpPr>
          <p:nvPr/>
        </p:nvCxnSpPr>
        <p:spPr>
          <a:xfrm flipH="1">
            <a:off x="5136132" y="2778804"/>
            <a:ext cx="932000" cy="90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23"/>
          <p:cNvSpPr/>
          <p:nvPr/>
        </p:nvSpPr>
        <p:spPr>
          <a:xfrm>
            <a:off x="6915987" y="34108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42</a:t>
            </a:r>
            <a:endParaRPr sz="2400" b="1"/>
          </a:p>
        </p:txBody>
      </p:sp>
      <p:cxnSp>
        <p:nvCxnSpPr>
          <p:cNvPr id="189" name="Google Shape;189;p23"/>
          <p:cNvCxnSpPr>
            <a:stCxn id="185" idx="5"/>
            <a:endCxn id="188" idx="1"/>
          </p:cNvCxnSpPr>
          <p:nvPr/>
        </p:nvCxnSpPr>
        <p:spPr>
          <a:xfrm>
            <a:off x="6620807" y="2778804"/>
            <a:ext cx="409600" cy="74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23"/>
          <p:cNvSpPr/>
          <p:nvPr/>
        </p:nvSpPr>
        <p:spPr>
          <a:xfrm>
            <a:off x="9133969" y="21116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59</a:t>
            </a:r>
            <a:endParaRPr sz="2400" b="1"/>
          </a:p>
        </p:txBody>
      </p:sp>
      <p:cxnSp>
        <p:nvCxnSpPr>
          <p:cNvPr id="191" name="Google Shape;191;p23"/>
          <p:cNvCxnSpPr>
            <a:stCxn id="186" idx="5"/>
            <a:endCxn id="190" idx="1"/>
          </p:cNvCxnSpPr>
          <p:nvPr/>
        </p:nvCxnSpPr>
        <p:spPr>
          <a:xfrm>
            <a:off x="8250240" y="1815304"/>
            <a:ext cx="9980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23"/>
          <p:cNvSpPr/>
          <p:nvPr/>
        </p:nvSpPr>
        <p:spPr>
          <a:xfrm>
            <a:off x="10087803" y="35844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63</a:t>
            </a:r>
            <a:endParaRPr sz="2400" b="1"/>
          </a:p>
        </p:txBody>
      </p:sp>
      <p:cxnSp>
        <p:nvCxnSpPr>
          <p:cNvPr id="193" name="Google Shape;193;p23"/>
          <p:cNvCxnSpPr>
            <a:stCxn id="190" idx="5"/>
            <a:endCxn id="192" idx="1"/>
          </p:cNvCxnSpPr>
          <p:nvPr/>
        </p:nvCxnSpPr>
        <p:spPr>
          <a:xfrm>
            <a:off x="9801107" y="2778804"/>
            <a:ext cx="401200" cy="920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23"/>
          <p:cNvCxnSpPr>
            <a:stCxn id="186" idx="3"/>
            <a:endCxn id="185" idx="7"/>
          </p:cNvCxnSpPr>
          <p:nvPr/>
        </p:nvCxnSpPr>
        <p:spPr>
          <a:xfrm flipH="1">
            <a:off x="6620765" y="1815304"/>
            <a:ext cx="10768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23"/>
          <p:cNvSpPr/>
          <p:nvPr/>
        </p:nvSpPr>
        <p:spPr>
          <a:xfrm>
            <a:off x="5953669" y="4648033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11</a:t>
            </a:r>
            <a:endParaRPr sz="2400" b="1"/>
          </a:p>
        </p:txBody>
      </p:sp>
      <p:cxnSp>
        <p:nvCxnSpPr>
          <p:cNvPr id="196" name="Google Shape;196;p23"/>
          <p:cNvCxnSpPr>
            <a:stCxn id="188" idx="3"/>
            <a:endCxn id="195" idx="7"/>
          </p:cNvCxnSpPr>
          <p:nvPr/>
        </p:nvCxnSpPr>
        <p:spPr>
          <a:xfrm flipH="1">
            <a:off x="6620849" y="4078004"/>
            <a:ext cx="4096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23"/>
          <p:cNvSpPr/>
          <p:nvPr/>
        </p:nvSpPr>
        <p:spPr>
          <a:xfrm>
            <a:off x="6768369" y="56735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21</a:t>
            </a:r>
            <a:endParaRPr sz="2400" b="1"/>
          </a:p>
        </p:txBody>
      </p:sp>
      <p:cxnSp>
        <p:nvCxnSpPr>
          <p:cNvPr id="198" name="Google Shape;198;p23"/>
          <p:cNvCxnSpPr>
            <a:stCxn id="195" idx="5"/>
            <a:endCxn id="197" idx="1"/>
          </p:cNvCxnSpPr>
          <p:nvPr/>
        </p:nvCxnSpPr>
        <p:spPr>
          <a:xfrm>
            <a:off x="6620807" y="5315171"/>
            <a:ext cx="262000" cy="47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0741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1B</a:t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698200" y="1148167"/>
            <a:ext cx="30836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3200" b="1">
                <a:solidFill>
                  <a:schemeClr val="dk1"/>
                </a:solidFill>
              </a:rPr>
              <a:t>Valid AVL?</a:t>
            </a:r>
            <a:endParaRPr sz="3200" b="1">
              <a:solidFill>
                <a:schemeClr val="dk1"/>
              </a:solidFill>
            </a:endParaRPr>
          </a:p>
          <a:p>
            <a:endParaRPr sz="3200" b="1"/>
          </a:p>
          <a:p>
            <a:r>
              <a:rPr lang="en" sz="3200" b="1">
                <a:solidFill>
                  <a:srgbClr val="FF0000"/>
                </a:solidFill>
              </a:rPr>
              <a:t>No!</a:t>
            </a:r>
            <a:endParaRPr sz="3200" b="1">
              <a:solidFill>
                <a:srgbClr val="FF0000"/>
              </a:solidFill>
            </a:endParaRPr>
          </a:p>
          <a:p>
            <a:endParaRPr sz="3200" b="1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FF0000"/>
                </a:solidFill>
              </a:rPr>
              <a:t>42 violates</a:t>
            </a:r>
            <a:endParaRPr sz="3200">
              <a:solidFill>
                <a:srgbClr val="FF0000"/>
              </a:solidFill>
            </a:endParaRPr>
          </a:p>
          <a:p>
            <a:r>
              <a:rPr lang="en" sz="3200">
                <a:solidFill>
                  <a:srgbClr val="FF0000"/>
                </a:solidFill>
              </a:rPr>
              <a:t>Balance condition.</a:t>
            </a:r>
            <a:endParaRPr sz="3200">
              <a:solidFill>
                <a:srgbClr val="FF0000"/>
              </a:solidFill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354536" y="32924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206" name="Google Shape;206;p24"/>
          <p:cNvSpPr/>
          <p:nvPr/>
        </p:nvSpPr>
        <p:spPr>
          <a:xfrm>
            <a:off x="5953669" y="21116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207" name="Google Shape;207;p24"/>
          <p:cNvSpPr/>
          <p:nvPr/>
        </p:nvSpPr>
        <p:spPr>
          <a:xfrm>
            <a:off x="7583103" y="11481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208" name="Google Shape;208;p24"/>
          <p:cNvCxnSpPr>
            <a:stCxn id="206" idx="3"/>
            <a:endCxn id="205" idx="6"/>
          </p:cNvCxnSpPr>
          <p:nvPr/>
        </p:nvCxnSpPr>
        <p:spPr>
          <a:xfrm flipH="1">
            <a:off x="5136132" y="2778804"/>
            <a:ext cx="932000" cy="90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24"/>
          <p:cNvSpPr/>
          <p:nvPr/>
        </p:nvSpPr>
        <p:spPr>
          <a:xfrm>
            <a:off x="6915987" y="3410867"/>
            <a:ext cx="781600" cy="78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42</a:t>
            </a:r>
            <a:endParaRPr sz="2400" b="1"/>
          </a:p>
        </p:txBody>
      </p:sp>
      <p:cxnSp>
        <p:nvCxnSpPr>
          <p:cNvPr id="210" name="Google Shape;210;p24"/>
          <p:cNvCxnSpPr>
            <a:stCxn id="206" idx="5"/>
            <a:endCxn id="209" idx="1"/>
          </p:cNvCxnSpPr>
          <p:nvPr/>
        </p:nvCxnSpPr>
        <p:spPr>
          <a:xfrm>
            <a:off x="6620807" y="2778804"/>
            <a:ext cx="409600" cy="74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p24"/>
          <p:cNvSpPr/>
          <p:nvPr/>
        </p:nvSpPr>
        <p:spPr>
          <a:xfrm>
            <a:off x="9133969" y="21116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59</a:t>
            </a:r>
            <a:endParaRPr sz="2400" b="1"/>
          </a:p>
        </p:txBody>
      </p:sp>
      <p:cxnSp>
        <p:nvCxnSpPr>
          <p:cNvPr id="212" name="Google Shape;212;p24"/>
          <p:cNvCxnSpPr>
            <a:stCxn id="207" idx="5"/>
            <a:endCxn id="211" idx="1"/>
          </p:cNvCxnSpPr>
          <p:nvPr/>
        </p:nvCxnSpPr>
        <p:spPr>
          <a:xfrm>
            <a:off x="8250240" y="1815304"/>
            <a:ext cx="9980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p24"/>
          <p:cNvSpPr/>
          <p:nvPr/>
        </p:nvSpPr>
        <p:spPr>
          <a:xfrm>
            <a:off x="10087803" y="35844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63</a:t>
            </a:r>
            <a:endParaRPr sz="2400" b="1"/>
          </a:p>
        </p:txBody>
      </p:sp>
      <p:cxnSp>
        <p:nvCxnSpPr>
          <p:cNvPr id="214" name="Google Shape;214;p24"/>
          <p:cNvCxnSpPr>
            <a:stCxn id="211" idx="5"/>
            <a:endCxn id="213" idx="1"/>
          </p:cNvCxnSpPr>
          <p:nvPr/>
        </p:nvCxnSpPr>
        <p:spPr>
          <a:xfrm>
            <a:off x="9801107" y="2778804"/>
            <a:ext cx="401200" cy="920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24"/>
          <p:cNvCxnSpPr>
            <a:stCxn id="207" idx="3"/>
            <a:endCxn id="206" idx="7"/>
          </p:cNvCxnSpPr>
          <p:nvPr/>
        </p:nvCxnSpPr>
        <p:spPr>
          <a:xfrm flipH="1">
            <a:off x="6620765" y="1815304"/>
            <a:ext cx="10768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4"/>
          <p:cNvSpPr/>
          <p:nvPr/>
        </p:nvSpPr>
        <p:spPr>
          <a:xfrm>
            <a:off x="5953669" y="4648033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11</a:t>
            </a:r>
            <a:endParaRPr sz="2400" b="1"/>
          </a:p>
        </p:txBody>
      </p:sp>
      <p:cxnSp>
        <p:nvCxnSpPr>
          <p:cNvPr id="217" name="Google Shape;217;p24"/>
          <p:cNvCxnSpPr>
            <a:stCxn id="209" idx="3"/>
            <a:endCxn id="216" idx="7"/>
          </p:cNvCxnSpPr>
          <p:nvPr/>
        </p:nvCxnSpPr>
        <p:spPr>
          <a:xfrm flipH="1">
            <a:off x="6620849" y="4078004"/>
            <a:ext cx="4096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p24"/>
          <p:cNvSpPr/>
          <p:nvPr/>
        </p:nvSpPr>
        <p:spPr>
          <a:xfrm>
            <a:off x="6768369" y="56735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21</a:t>
            </a:r>
            <a:endParaRPr sz="2400" b="1"/>
          </a:p>
        </p:txBody>
      </p:sp>
      <p:cxnSp>
        <p:nvCxnSpPr>
          <p:cNvPr id="219" name="Google Shape;219;p24"/>
          <p:cNvCxnSpPr>
            <a:stCxn id="216" idx="5"/>
            <a:endCxn id="218" idx="1"/>
          </p:cNvCxnSpPr>
          <p:nvPr/>
        </p:nvCxnSpPr>
        <p:spPr>
          <a:xfrm>
            <a:off x="6620807" y="5315171"/>
            <a:ext cx="262000" cy="47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1C</a:t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698200" y="1148167"/>
            <a:ext cx="3083600" cy="1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BST?</a:t>
            </a:r>
            <a:endParaRPr sz="3200" b="1">
              <a:solidFill>
                <a:srgbClr val="FF0000"/>
              </a:solidFill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4680336" y="38079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227" name="Google Shape;227;p25"/>
          <p:cNvSpPr/>
          <p:nvPr/>
        </p:nvSpPr>
        <p:spPr>
          <a:xfrm>
            <a:off x="6279469" y="26271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228" name="Google Shape;228;p25"/>
          <p:cNvSpPr/>
          <p:nvPr/>
        </p:nvSpPr>
        <p:spPr>
          <a:xfrm>
            <a:off x="7908903" y="16636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229" name="Google Shape;229;p25"/>
          <p:cNvCxnSpPr>
            <a:stCxn id="227" idx="3"/>
            <a:endCxn id="226" idx="6"/>
          </p:cNvCxnSpPr>
          <p:nvPr/>
        </p:nvCxnSpPr>
        <p:spPr>
          <a:xfrm flipH="1">
            <a:off x="5461932" y="3294237"/>
            <a:ext cx="932000" cy="90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7241787" y="39263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21</a:t>
            </a:r>
            <a:endParaRPr sz="2400" b="1"/>
          </a:p>
        </p:txBody>
      </p:sp>
      <p:cxnSp>
        <p:nvCxnSpPr>
          <p:cNvPr id="231" name="Google Shape;231;p25"/>
          <p:cNvCxnSpPr>
            <a:stCxn id="227" idx="5"/>
            <a:endCxn id="230" idx="1"/>
          </p:cNvCxnSpPr>
          <p:nvPr/>
        </p:nvCxnSpPr>
        <p:spPr>
          <a:xfrm>
            <a:off x="6946607" y="3294237"/>
            <a:ext cx="409600" cy="74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25"/>
          <p:cNvSpPr/>
          <p:nvPr/>
        </p:nvSpPr>
        <p:spPr>
          <a:xfrm>
            <a:off x="9459769" y="2627100"/>
            <a:ext cx="781600" cy="781600"/>
          </a:xfrm>
          <a:prstGeom prst="ellipse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59</a:t>
            </a:r>
            <a:endParaRPr sz="2400" b="1"/>
          </a:p>
        </p:txBody>
      </p:sp>
      <p:cxnSp>
        <p:nvCxnSpPr>
          <p:cNvPr id="233" name="Google Shape;233;p25"/>
          <p:cNvCxnSpPr>
            <a:stCxn id="228" idx="5"/>
            <a:endCxn id="232" idx="1"/>
          </p:cNvCxnSpPr>
          <p:nvPr/>
        </p:nvCxnSpPr>
        <p:spPr>
          <a:xfrm>
            <a:off x="8576040" y="2330737"/>
            <a:ext cx="9980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25"/>
          <p:cNvSpPr/>
          <p:nvPr/>
        </p:nvSpPr>
        <p:spPr>
          <a:xfrm>
            <a:off x="10413603" y="4099833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63</a:t>
            </a:r>
            <a:endParaRPr sz="2400" b="1"/>
          </a:p>
        </p:txBody>
      </p:sp>
      <p:cxnSp>
        <p:nvCxnSpPr>
          <p:cNvPr id="235" name="Google Shape;235;p25"/>
          <p:cNvCxnSpPr>
            <a:stCxn id="232" idx="5"/>
            <a:endCxn id="234" idx="1"/>
          </p:cNvCxnSpPr>
          <p:nvPr/>
        </p:nvCxnSpPr>
        <p:spPr>
          <a:xfrm>
            <a:off x="10126907" y="3294237"/>
            <a:ext cx="401200" cy="920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25"/>
          <p:cNvCxnSpPr>
            <a:stCxn id="228" idx="3"/>
            <a:endCxn id="227" idx="7"/>
          </p:cNvCxnSpPr>
          <p:nvPr/>
        </p:nvCxnSpPr>
        <p:spPr>
          <a:xfrm flipH="1">
            <a:off x="6946565" y="2330737"/>
            <a:ext cx="10768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25"/>
          <p:cNvSpPr/>
          <p:nvPr/>
        </p:nvSpPr>
        <p:spPr>
          <a:xfrm>
            <a:off x="6279469" y="51634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11</a:t>
            </a:r>
            <a:endParaRPr sz="2400" b="1"/>
          </a:p>
        </p:txBody>
      </p:sp>
      <p:cxnSp>
        <p:nvCxnSpPr>
          <p:cNvPr id="238" name="Google Shape;238;p25"/>
          <p:cNvCxnSpPr>
            <a:stCxn id="230" idx="3"/>
            <a:endCxn id="237" idx="7"/>
          </p:cNvCxnSpPr>
          <p:nvPr/>
        </p:nvCxnSpPr>
        <p:spPr>
          <a:xfrm flipH="1">
            <a:off x="6946649" y="4593437"/>
            <a:ext cx="4096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5"/>
          <p:cNvSpPr/>
          <p:nvPr/>
        </p:nvSpPr>
        <p:spPr>
          <a:xfrm>
            <a:off x="8023353" y="51634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42</a:t>
            </a:r>
            <a:endParaRPr sz="2400" b="1"/>
          </a:p>
        </p:txBody>
      </p:sp>
      <p:cxnSp>
        <p:nvCxnSpPr>
          <p:cNvPr id="240" name="Google Shape;240;p25"/>
          <p:cNvCxnSpPr>
            <a:stCxn id="230" idx="5"/>
            <a:endCxn id="239" idx="1"/>
          </p:cNvCxnSpPr>
          <p:nvPr/>
        </p:nvCxnSpPr>
        <p:spPr>
          <a:xfrm>
            <a:off x="7908924" y="4593437"/>
            <a:ext cx="2288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1C</a:t>
            </a:r>
            <a:endParaRPr/>
          </a:p>
        </p:txBody>
      </p:sp>
      <p:sp>
        <p:nvSpPr>
          <p:cNvPr id="246" name="Google Shape;246;p26"/>
          <p:cNvSpPr txBox="1"/>
          <p:nvPr/>
        </p:nvSpPr>
        <p:spPr>
          <a:xfrm>
            <a:off x="698200" y="1148167"/>
            <a:ext cx="3083600" cy="1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BST?</a:t>
            </a:r>
            <a:endParaRPr sz="3200" b="1"/>
          </a:p>
          <a:p>
            <a:endParaRPr sz="3200" b="1"/>
          </a:p>
          <a:p>
            <a:r>
              <a:rPr lang="en" sz="3200" b="1">
                <a:solidFill>
                  <a:srgbClr val="6AA84F"/>
                </a:solidFill>
              </a:rPr>
              <a:t>Yes!</a:t>
            </a:r>
            <a:endParaRPr sz="3200" b="1">
              <a:solidFill>
                <a:srgbClr val="6AA84F"/>
              </a:solidFill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4680336" y="38079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248" name="Google Shape;248;p26"/>
          <p:cNvSpPr/>
          <p:nvPr/>
        </p:nvSpPr>
        <p:spPr>
          <a:xfrm>
            <a:off x="6279469" y="26271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249" name="Google Shape;249;p26"/>
          <p:cNvSpPr/>
          <p:nvPr/>
        </p:nvSpPr>
        <p:spPr>
          <a:xfrm>
            <a:off x="7908903" y="16636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250" name="Google Shape;250;p26"/>
          <p:cNvCxnSpPr>
            <a:stCxn id="248" idx="3"/>
            <a:endCxn id="247" idx="6"/>
          </p:cNvCxnSpPr>
          <p:nvPr/>
        </p:nvCxnSpPr>
        <p:spPr>
          <a:xfrm flipH="1">
            <a:off x="5461932" y="3294237"/>
            <a:ext cx="932000" cy="90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" name="Google Shape;251;p26"/>
          <p:cNvSpPr/>
          <p:nvPr/>
        </p:nvSpPr>
        <p:spPr>
          <a:xfrm>
            <a:off x="7241787" y="39263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21</a:t>
            </a:r>
            <a:endParaRPr sz="2400" b="1"/>
          </a:p>
        </p:txBody>
      </p:sp>
      <p:cxnSp>
        <p:nvCxnSpPr>
          <p:cNvPr id="252" name="Google Shape;252;p26"/>
          <p:cNvCxnSpPr>
            <a:stCxn id="248" idx="5"/>
            <a:endCxn id="251" idx="1"/>
          </p:cNvCxnSpPr>
          <p:nvPr/>
        </p:nvCxnSpPr>
        <p:spPr>
          <a:xfrm>
            <a:off x="6946607" y="3294237"/>
            <a:ext cx="409600" cy="74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26"/>
          <p:cNvSpPr/>
          <p:nvPr/>
        </p:nvSpPr>
        <p:spPr>
          <a:xfrm>
            <a:off x="9459769" y="26271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59</a:t>
            </a:r>
            <a:endParaRPr sz="2400" b="1"/>
          </a:p>
        </p:txBody>
      </p:sp>
      <p:cxnSp>
        <p:nvCxnSpPr>
          <p:cNvPr id="254" name="Google Shape;254;p26"/>
          <p:cNvCxnSpPr>
            <a:stCxn id="249" idx="5"/>
            <a:endCxn id="253" idx="1"/>
          </p:cNvCxnSpPr>
          <p:nvPr/>
        </p:nvCxnSpPr>
        <p:spPr>
          <a:xfrm>
            <a:off x="8576040" y="2330737"/>
            <a:ext cx="9980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26"/>
          <p:cNvSpPr/>
          <p:nvPr/>
        </p:nvSpPr>
        <p:spPr>
          <a:xfrm>
            <a:off x="10413603" y="4099833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63</a:t>
            </a:r>
            <a:endParaRPr sz="2400" b="1"/>
          </a:p>
        </p:txBody>
      </p:sp>
      <p:cxnSp>
        <p:nvCxnSpPr>
          <p:cNvPr id="256" name="Google Shape;256;p26"/>
          <p:cNvCxnSpPr>
            <a:stCxn id="253" idx="5"/>
            <a:endCxn id="255" idx="1"/>
          </p:cNvCxnSpPr>
          <p:nvPr/>
        </p:nvCxnSpPr>
        <p:spPr>
          <a:xfrm>
            <a:off x="10126907" y="3294237"/>
            <a:ext cx="401200" cy="920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26"/>
          <p:cNvCxnSpPr>
            <a:stCxn id="249" idx="3"/>
            <a:endCxn id="248" idx="7"/>
          </p:cNvCxnSpPr>
          <p:nvPr/>
        </p:nvCxnSpPr>
        <p:spPr>
          <a:xfrm flipH="1">
            <a:off x="6946565" y="2330737"/>
            <a:ext cx="10768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26"/>
          <p:cNvSpPr/>
          <p:nvPr/>
        </p:nvSpPr>
        <p:spPr>
          <a:xfrm>
            <a:off x="6279469" y="51634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11</a:t>
            </a:r>
            <a:endParaRPr sz="2400" b="1"/>
          </a:p>
        </p:txBody>
      </p:sp>
      <p:cxnSp>
        <p:nvCxnSpPr>
          <p:cNvPr id="259" name="Google Shape;259;p26"/>
          <p:cNvCxnSpPr>
            <a:stCxn id="251" idx="3"/>
            <a:endCxn id="258" idx="7"/>
          </p:cNvCxnSpPr>
          <p:nvPr/>
        </p:nvCxnSpPr>
        <p:spPr>
          <a:xfrm flipH="1">
            <a:off x="6946649" y="4593437"/>
            <a:ext cx="4096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26"/>
          <p:cNvSpPr/>
          <p:nvPr/>
        </p:nvSpPr>
        <p:spPr>
          <a:xfrm>
            <a:off x="8023353" y="51634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42</a:t>
            </a:r>
            <a:endParaRPr sz="2400" b="1"/>
          </a:p>
        </p:txBody>
      </p:sp>
      <p:cxnSp>
        <p:nvCxnSpPr>
          <p:cNvPr id="261" name="Google Shape;261;p26"/>
          <p:cNvCxnSpPr>
            <a:stCxn id="251" idx="5"/>
            <a:endCxn id="260" idx="1"/>
          </p:cNvCxnSpPr>
          <p:nvPr/>
        </p:nvCxnSpPr>
        <p:spPr>
          <a:xfrm>
            <a:off x="7908924" y="4593437"/>
            <a:ext cx="2288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1C</a:t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698200" y="1148167"/>
            <a:ext cx="3083600" cy="1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AVL?</a:t>
            </a:r>
            <a:endParaRPr sz="3200" b="1">
              <a:solidFill>
                <a:srgbClr val="FF0000"/>
              </a:solidFill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4680336" y="38079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269" name="Google Shape;269;p27"/>
          <p:cNvSpPr/>
          <p:nvPr/>
        </p:nvSpPr>
        <p:spPr>
          <a:xfrm>
            <a:off x="6279469" y="26271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270" name="Google Shape;270;p27"/>
          <p:cNvSpPr/>
          <p:nvPr/>
        </p:nvSpPr>
        <p:spPr>
          <a:xfrm>
            <a:off x="7908903" y="16636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271" name="Google Shape;271;p27"/>
          <p:cNvCxnSpPr>
            <a:stCxn id="269" idx="3"/>
            <a:endCxn id="268" idx="6"/>
          </p:cNvCxnSpPr>
          <p:nvPr/>
        </p:nvCxnSpPr>
        <p:spPr>
          <a:xfrm flipH="1">
            <a:off x="5461932" y="3294237"/>
            <a:ext cx="932000" cy="90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27"/>
          <p:cNvSpPr/>
          <p:nvPr/>
        </p:nvSpPr>
        <p:spPr>
          <a:xfrm>
            <a:off x="7241787" y="39263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21</a:t>
            </a:r>
            <a:endParaRPr sz="2400" b="1"/>
          </a:p>
        </p:txBody>
      </p:sp>
      <p:cxnSp>
        <p:nvCxnSpPr>
          <p:cNvPr id="273" name="Google Shape;273;p27"/>
          <p:cNvCxnSpPr>
            <a:stCxn id="269" idx="5"/>
            <a:endCxn id="272" idx="1"/>
          </p:cNvCxnSpPr>
          <p:nvPr/>
        </p:nvCxnSpPr>
        <p:spPr>
          <a:xfrm>
            <a:off x="6946607" y="3294237"/>
            <a:ext cx="409600" cy="74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27"/>
          <p:cNvSpPr/>
          <p:nvPr/>
        </p:nvSpPr>
        <p:spPr>
          <a:xfrm>
            <a:off x="9459769" y="2627100"/>
            <a:ext cx="781600" cy="781600"/>
          </a:xfrm>
          <a:prstGeom prst="ellipse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59</a:t>
            </a:r>
            <a:endParaRPr sz="2400" b="1"/>
          </a:p>
        </p:txBody>
      </p:sp>
      <p:cxnSp>
        <p:nvCxnSpPr>
          <p:cNvPr id="275" name="Google Shape;275;p27"/>
          <p:cNvCxnSpPr>
            <a:stCxn id="270" idx="5"/>
            <a:endCxn id="274" idx="1"/>
          </p:cNvCxnSpPr>
          <p:nvPr/>
        </p:nvCxnSpPr>
        <p:spPr>
          <a:xfrm>
            <a:off x="8576040" y="2330737"/>
            <a:ext cx="9980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27"/>
          <p:cNvSpPr/>
          <p:nvPr/>
        </p:nvSpPr>
        <p:spPr>
          <a:xfrm>
            <a:off x="10413603" y="4099833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63</a:t>
            </a:r>
            <a:endParaRPr sz="2400" b="1"/>
          </a:p>
        </p:txBody>
      </p:sp>
      <p:cxnSp>
        <p:nvCxnSpPr>
          <p:cNvPr id="277" name="Google Shape;277;p27"/>
          <p:cNvCxnSpPr>
            <a:stCxn id="274" idx="5"/>
            <a:endCxn id="276" idx="1"/>
          </p:cNvCxnSpPr>
          <p:nvPr/>
        </p:nvCxnSpPr>
        <p:spPr>
          <a:xfrm>
            <a:off x="10126907" y="3294237"/>
            <a:ext cx="401200" cy="920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Google Shape;278;p27"/>
          <p:cNvCxnSpPr>
            <a:stCxn id="270" idx="3"/>
            <a:endCxn id="269" idx="7"/>
          </p:cNvCxnSpPr>
          <p:nvPr/>
        </p:nvCxnSpPr>
        <p:spPr>
          <a:xfrm flipH="1">
            <a:off x="6946565" y="2330737"/>
            <a:ext cx="10768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27"/>
          <p:cNvSpPr/>
          <p:nvPr/>
        </p:nvSpPr>
        <p:spPr>
          <a:xfrm>
            <a:off x="6279469" y="51634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11</a:t>
            </a:r>
            <a:endParaRPr sz="2400" b="1"/>
          </a:p>
        </p:txBody>
      </p:sp>
      <p:cxnSp>
        <p:nvCxnSpPr>
          <p:cNvPr id="280" name="Google Shape;280;p27"/>
          <p:cNvCxnSpPr>
            <a:stCxn id="272" idx="3"/>
            <a:endCxn id="279" idx="7"/>
          </p:cNvCxnSpPr>
          <p:nvPr/>
        </p:nvCxnSpPr>
        <p:spPr>
          <a:xfrm flipH="1">
            <a:off x="6946649" y="4593437"/>
            <a:ext cx="4096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27"/>
          <p:cNvSpPr/>
          <p:nvPr/>
        </p:nvSpPr>
        <p:spPr>
          <a:xfrm>
            <a:off x="8023353" y="51634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42</a:t>
            </a:r>
            <a:endParaRPr sz="2400" b="1"/>
          </a:p>
        </p:txBody>
      </p:sp>
      <p:cxnSp>
        <p:nvCxnSpPr>
          <p:cNvPr id="282" name="Google Shape;282;p27"/>
          <p:cNvCxnSpPr>
            <a:stCxn id="272" idx="5"/>
            <a:endCxn id="281" idx="1"/>
          </p:cNvCxnSpPr>
          <p:nvPr/>
        </p:nvCxnSpPr>
        <p:spPr>
          <a:xfrm>
            <a:off x="7908924" y="4593437"/>
            <a:ext cx="2288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1C</a:t>
            </a:r>
            <a:endParaRPr/>
          </a:p>
        </p:txBody>
      </p:sp>
      <p:sp>
        <p:nvSpPr>
          <p:cNvPr id="288" name="Google Shape;288;p28"/>
          <p:cNvSpPr txBox="1"/>
          <p:nvPr/>
        </p:nvSpPr>
        <p:spPr>
          <a:xfrm>
            <a:off x="698200" y="1148167"/>
            <a:ext cx="3083600" cy="1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AVL?</a:t>
            </a:r>
            <a:br>
              <a:rPr lang="en" sz="3200" b="1"/>
            </a:br>
            <a:br>
              <a:rPr lang="en" sz="3200" b="1"/>
            </a:br>
            <a:r>
              <a:rPr lang="en" sz="3200" b="1">
                <a:solidFill>
                  <a:srgbClr val="6AA84F"/>
                </a:solidFill>
              </a:rPr>
              <a:t>Yes!</a:t>
            </a:r>
            <a:endParaRPr sz="3200" b="1">
              <a:solidFill>
                <a:srgbClr val="6AA84F"/>
              </a:solidFill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4680336" y="38079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290" name="Google Shape;290;p28"/>
          <p:cNvSpPr/>
          <p:nvPr/>
        </p:nvSpPr>
        <p:spPr>
          <a:xfrm>
            <a:off x="6279469" y="26271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291" name="Google Shape;291;p28"/>
          <p:cNvSpPr/>
          <p:nvPr/>
        </p:nvSpPr>
        <p:spPr>
          <a:xfrm>
            <a:off x="7908903" y="16636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292" name="Google Shape;292;p28"/>
          <p:cNvCxnSpPr>
            <a:stCxn id="290" idx="3"/>
            <a:endCxn id="289" idx="6"/>
          </p:cNvCxnSpPr>
          <p:nvPr/>
        </p:nvCxnSpPr>
        <p:spPr>
          <a:xfrm flipH="1">
            <a:off x="5461932" y="3294237"/>
            <a:ext cx="932000" cy="90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3" name="Google Shape;293;p28"/>
          <p:cNvSpPr/>
          <p:nvPr/>
        </p:nvSpPr>
        <p:spPr>
          <a:xfrm>
            <a:off x="7241787" y="39263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21</a:t>
            </a:r>
            <a:endParaRPr sz="2400" b="1"/>
          </a:p>
        </p:txBody>
      </p:sp>
      <p:cxnSp>
        <p:nvCxnSpPr>
          <p:cNvPr id="294" name="Google Shape;294;p28"/>
          <p:cNvCxnSpPr>
            <a:stCxn id="290" idx="5"/>
            <a:endCxn id="293" idx="1"/>
          </p:cNvCxnSpPr>
          <p:nvPr/>
        </p:nvCxnSpPr>
        <p:spPr>
          <a:xfrm>
            <a:off x="6946607" y="3294237"/>
            <a:ext cx="409600" cy="74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28"/>
          <p:cNvSpPr/>
          <p:nvPr/>
        </p:nvSpPr>
        <p:spPr>
          <a:xfrm>
            <a:off x="9459769" y="26271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59</a:t>
            </a:r>
            <a:endParaRPr sz="2400" b="1"/>
          </a:p>
        </p:txBody>
      </p:sp>
      <p:cxnSp>
        <p:nvCxnSpPr>
          <p:cNvPr id="296" name="Google Shape;296;p28"/>
          <p:cNvCxnSpPr>
            <a:stCxn id="291" idx="5"/>
            <a:endCxn id="295" idx="1"/>
          </p:cNvCxnSpPr>
          <p:nvPr/>
        </p:nvCxnSpPr>
        <p:spPr>
          <a:xfrm>
            <a:off x="8576040" y="2330737"/>
            <a:ext cx="9980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28"/>
          <p:cNvSpPr/>
          <p:nvPr/>
        </p:nvSpPr>
        <p:spPr>
          <a:xfrm>
            <a:off x="10413603" y="4099833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63</a:t>
            </a:r>
            <a:endParaRPr sz="2400" b="1"/>
          </a:p>
        </p:txBody>
      </p:sp>
      <p:cxnSp>
        <p:nvCxnSpPr>
          <p:cNvPr id="298" name="Google Shape;298;p28"/>
          <p:cNvCxnSpPr>
            <a:stCxn id="295" idx="5"/>
            <a:endCxn id="297" idx="1"/>
          </p:cNvCxnSpPr>
          <p:nvPr/>
        </p:nvCxnSpPr>
        <p:spPr>
          <a:xfrm>
            <a:off x="10126907" y="3294237"/>
            <a:ext cx="401200" cy="920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28"/>
          <p:cNvCxnSpPr>
            <a:stCxn id="291" idx="3"/>
            <a:endCxn id="290" idx="7"/>
          </p:cNvCxnSpPr>
          <p:nvPr/>
        </p:nvCxnSpPr>
        <p:spPr>
          <a:xfrm flipH="1">
            <a:off x="6946565" y="2330737"/>
            <a:ext cx="10768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Google Shape;300;p28"/>
          <p:cNvSpPr/>
          <p:nvPr/>
        </p:nvSpPr>
        <p:spPr>
          <a:xfrm>
            <a:off x="6279469" y="51634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11</a:t>
            </a:r>
            <a:endParaRPr sz="2400" b="1"/>
          </a:p>
        </p:txBody>
      </p:sp>
      <p:cxnSp>
        <p:nvCxnSpPr>
          <p:cNvPr id="301" name="Google Shape;301;p28"/>
          <p:cNvCxnSpPr>
            <a:stCxn id="293" idx="3"/>
            <a:endCxn id="300" idx="7"/>
          </p:cNvCxnSpPr>
          <p:nvPr/>
        </p:nvCxnSpPr>
        <p:spPr>
          <a:xfrm flipH="1">
            <a:off x="6946649" y="4593437"/>
            <a:ext cx="4096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28"/>
          <p:cNvSpPr/>
          <p:nvPr/>
        </p:nvSpPr>
        <p:spPr>
          <a:xfrm>
            <a:off x="8023353" y="51634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42</a:t>
            </a:r>
            <a:endParaRPr sz="2400" b="1"/>
          </a:p>
        </p:txBody>
      </p:sp>
      <p:cxnSp>
        <p:nvCxnSpPr>
          <p:cNvPr id="303" name="Google Shape;303;p28"/>
          <p:cNvCxnSpPr>
            <a:stCxn id="293" idx="5"/>
            <a:endCxn id="302" idx="1"/>
          </p:cNvCxnSpPr>
          <p:nvPr/>
        </p:nvCxnSpPr>
        <p:spPr>
          <a:xfrm>
            <a:off x="7908924" y="4593437"/>
            <a:ext cx="2288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Big O</a:t>
            </a:r>
            <a:endParaRPr/>
          </a:p>
        </p:txBody>
      </p:sp>
      <p:sp>
        <p:nvSpPr>
          <p:cNvPr id="314" name="Google Shape;314;p30"/>
          <p:cNvSpPr txBox="1"/>
          <p:nvPr/>
        </p:nvSpPr>
        <p:spPr>
          <a:xfrm>
            <a:off x="414400" y="1045167"/>
            <a:ext cx="11363200" cy="4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>
                <a:solidFill>
                  <a:srgbClr val="BF9000"/>
                </a:solidFill>
              </a:rPr>
              <a:t>Write down a tight big-O for each of the following. Unless otherwise noted, give a bound in the worst case </a:t>
            </a:r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 	 	 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2667">
              <a:solidFill>
                <a:schemeClr val="dk1"/>
              </a:solidFill>
            </a:endParaRPr>
          </a:p>
          <a:p>
            <a:r>
              <a:rPr lang="en" sz="2667">
                <a:solidFill>
                  <a:schemeClr val="dk1"/>
                </a:solidFill>
              </a:rPr>
              <a:t>				    </a:t>
            </a:r>
            <a:endParaRPr sz="2667">
              <a:solidFill>
                <a:schemeClr val="dk1"/>
              </a:solidFill>
            </a:endParaRPr>
          </a:p>
          <a:p>
            <a:r>
              <a:rPr lang="en" sz="2667">
                <a:solidFill>
                  <a:schemeClr val="dk1"/>
                </a:solidFill>
              </a:rPr>
              <a:t>                                  (a)  Insert and find in a BST. </a:t>
            </a:r>
            <a:endParaRPr sz="2667">
              <a:solidFill>
                <a:schemeClr val="dk1"/>
              </a:solidFill>
            </a:endParaRPr>
          </a:p>
          <a:p>
            <a:pPr marL="609585" indent="-304792"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	 							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					</a:t>
            </a:r>
            <a:br>
              <a:rPr lang="en" sz="1333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 	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3200"/>
              </a:spcBef>
            </a:pPr>
            <a:r>
              <a:rPr lang="en" sz="1467">
                <a:solidFill>
                  <a:schemeClr val="dk1"/>
                </a:solidFill>
              </a:rPr>
              <a:t>					 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r>
              <a:rPr lang="en" sz="1333">
                <a:solidFill>
                  <a:srgbClr val="BF9000"/>
                </a:solidFill>
              </a:rPr>
              <a:t>		</a:t>
            </a:r>
            <a:endParaRPr sz="1333">
              <a:solidFill>
                <a:srgbClr val="BF9000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 	 		</a:t>
            </a:r>
            <a:endParaRPr sz="1467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2459-AF2C-4D93-BD1D-FB7C9F7E2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" name="Google Shape;4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233" y="974668"/>
            <a:ext cx="5907520" cy="56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Big O</a:t>
            </a:r>
            <a:endParaRPr/>
          </a:p>
        </p:txBody>
      </p:sp>
      <p:sp>
        <p:nvSpPr>
          <p:cNvPr id="320" name="Google Shape;320;p31"/>
          <p:cNvSpPr txBox="1"/>
          <p:nvPr/>
        </p:nvSpPr>
        <p:spPr>
          <a:xfrm>
            <a:off x="414400" y="1045167"/>
            <a:ext cx="11363200" cy="4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667" b="1">
              <a:solidFill>
                <a:srgbClr val="BF9000"/>
              </a:solidFill>
            </a:endParaRPr>
          </a:p>
          <a:p>
            <a:endParaRPr sz="2667" b="1">
              <a:solidFill>
                <a:srgbClr val="BF9000"/>
              </a:solidFill>
            </a:endParaRPr>
          </a:p>
          <a:p>
            <a:endParaRPr sz="2667" b="1">
              <a:solidFill>
                <a:srgbClr val="BF9000"/>
              </a:solidFill>
            </a:endParaRPr>
          </a:p>
          <a:p>
            <a:r>
              <a:rPr lang="en" sz="2667" b="1">
                <a:solidFill>
                  <a:srgbClr val="BF9000"/>
                </a:solidFill>
              </a:rPr>
              <a:t>Insert: </a:t>
            </a:r>
            <a:r>
              <a:rPr lang="en" sz="2667" b="1"/>
              <a:t>Inserting bi</a:t>
            </a:r>
            <a:r>
              <a:rPr lang="en" sz="2667" b="1">
                <a:solidFill>
                  <a:schemeClr val="dk1"/>
                </a:solidFill>
              </a:rPr>
              <a:t>ggest/smallest item </a:t>
            </a:r>
            <a:r>
              <a:rPr lang="en" sz="2667" b="1"/>
              <a:t>at the bottom of the tree</a:t>
            </a:r>
            <a:endParaRPr sz="2667" b="1"/>
          </a:p>
          <a:p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2667" b="1">
              <a:solidFill>
                <a:srgbClr val="BF9000"/>
              </a:solidFill>
            </a:endParaRPr>
          </a:p>
          <a:p>
            <a:r>
              <a:rPr lang="en" sz="2667" b="1">
                <a:solidFill>
                  <a:srgbClr val="BF9000"/>
                </a:solidFill>
              </a:rPr>
              <a:t>Find: </a:t>
            </a:r>
            <a:r>
              <a:rPr lang="en" sz="2667" b="1"/>
              <a:t>FInding </a:t>
            </a:r>
            <a:r>
              <a:rPr lang="en" sz="2667" b="1">
                <a:solidFill>
                  <a:schemeClr val="dk1"/>
                </a:solidFill>
              </a:rPr>
              <a:t>Biggest/smallest item in the skewed binary tree </a:t>
            </a:r>
            <a:r>
              <a:rPr lang="en" sz="1467">
                <a:solidFill>
                  <a:schemeClr val="dk1"/>
                </a:solidFill>
              </a:rPr>
              <a:t>	 	        </a:t>
            </a:r>
            <a:endParaRPr sz="2667">
              <a:solidFill>
                <a:schemeClr val="dk1"/>
              </a:solidFill>
            </a:endParaRPr>
          </a:p>
          <a:p>
            <a:pPr marL="609585" indent="-304792"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	 							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					</a:t>
            </a:r>
            <a:br>
              <a:rPr lang="en" sz="1333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 	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3200"/>
              </a:spcBef>
            </a:pPr>
            <a:r>
              <a:rPr lang="en" sz="1467">
                <a:solidFill>
                  <a:schemeClr val="dk1"/>
                </a:solidFill>
              </a:rPr>
              <a:t>					 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r>
              <a:rPr lang="en" sz="1333">
                <a:solidFill>
                  <a:srgbClr val="BF9000"/>
                </a:solidFill>
              </a:rPr>
              <a:t>		</a:t>
            </a:r>
            <a:endParaRPr sz="1333">
              <a:solidFill>
                <a:srgbClr val="BF9000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 	 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400"/>
          </a:p>
        </p:txBody>
      </p:sp>
      <p:sp>
        <p:nvSpPr>
          <p:cNvPr id="321" name="Google Shape;321;p31"/>
          <p:cNvSpPr/>
          <p:nvPr/>
        </p:nvSpPr>
        <p:spPr>
          <a:xfrm>
            <a:off x="1434667" y="2905733"/>
            <a:ext cx="702000" cy="475200"/>
          </a:xfrm>
          <a:prstGeom prst="chevron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2" name="Google Shape;322;p31"/>
          <p:cNvSpPr txBox="1"/>
          <p:nvPr/>
        </p:nvSpPr>
        <p:spPr>
          <a:xfrm>
            <a:off x="2136667" y="2808000"/>
            <a:ext cx="29376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 b="1">
                <a:solidFill>
                  <a:srgbClr val="E06666"/>
                </a:solidFill>
              </a:rPr>
              <a:t>O(N)</a:t>
            </a:r>
            <a:endParaRPr sz="2933" b="1">
              <a:solidFill>
                <a:srgbClr val="E06666"/>
              </a:solidFill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1434667" y="4328800"/>
            <a:ext cx="702000" cy="475200"/>
          </a:xfrm>
          <a:prstGeom prst="chevron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" name="Google Shape;324;p31"/>
          <p:cNvSpPr txBox="1"/>
          <p:nvPr/>
        </p:nvSpPr>
        <p:spPr>
          <a:xfrm>
            <a:off x="222400" y="1147867"/>
            <a:ext cx="79704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67" b="1"/>
              <a:t>Let’s think about </a:t>
            </a:r>
            <a:r>
              <a:rPr lang="en" sz="2267" b="1" u="sng"/>
              <a:t>worst case</a:t>
            </a:r>
            <a:r>
              <a:rPr lang="en" sz="2267" b="1"/>
              <a:t> : </a:t>
            </a:r>
            <a:r>
              <a:rPr lang="en" sz="2667" b="1">
                <a:solidFill>
                  <a:schemeClr val="dk1"/>
                </a:solidFill>
              </a:rPr>
              <a:t>Linked List like tree </a:t>
            </a:r>
            <a:r>
              <a:rPr lang="en" sz="1467">
                <a:solidFill>
                  <a:schemeClr val="dk1"/>
                </a:solidFill>
              </a:rPr>
              <a:t>	</a:t>
            </a:r>
            <a:endParaRPr sz="2267" b="1" u="sng"/>
          </a:p>
        </p:txBody>
      </p:sp>
      <p:pic>
        <p:nvPicPr>
          <p:cNvPr id="325" name="Google Shape;32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3400" y="4226968"/>
            <a:ext cx="3566568" cy="263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/>
        </p:nvSpPr>
        <p:spPr>
          <a:xfrm>
            <a:off x="2136667" y="4226967"/>
            <a:ext cx="29376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 b="1">
                <a:solidFill>
                  <a:srgbClr val="E06666"/>
                </a:solidFill>
              </a:rPr>
              <a:t>O(N)</a:t>
            </a:r>
            <a:endParaRPr sz="2933"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Big O</a:t>
            </a:r>
            <a:endParaRPr/>
          </a:p>
        </p:txBody>
      </p:sp>
      <p:sp>
        <p:nvSpPr>
          <p:cNvPr id="332" name="Google Shape;332;p32"/>
          <p:cNvSpPr txBox="1"/>
          <p:nvPr/>
        </p:nvSpPr>
        <p:spPr>
          <a:xfrm>
            <a:off x="414400" y="1045167"/>
            <a:ext cx="11363200" cy="4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>
                <a:solidFill>
                  <a:srgbClr val="BF9000"/>
                </a:solidFill>
              </a:rPr>
              <a:t>Write down a tight big-O for each of the following. Unless otherwise noted, give a bound in the worst case </a:t>
            </a:r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 	 	 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2667">
              <a:solidFill>
                <a:schemeClr val="dk1"/>
              </a:solidFill>
            </a:endParaRPr>
          </a:p>
          <a:p>
            <a:r>
              <a:rPr lang="en" sz="2667">
                <a:solidFill>
                  <a:schemeClr val="dk1"/>
                </a:solidFill>
              </a:rPr>
              <a:t>				      </a:t>
            </a:r>
            <a:endParaRPr sz="2667">
              <a:solidFill>
                <a:schemeClr val="dk1"/>
              </a:solidFill>
            </a:endParaRPr>
          </a:p>
          <a:p>
            <a:pPr marL="609585" indent="-304792"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	 							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					</a:t>
            </a:r>
            <a:br>
              <a:rPr lang="en" sz="1333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 	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3200"/>
              </a:spcBef>
            </a:pPr>
            <a:r>
              <a:rPr lang="en" sz="1467">
                <a:solidFill>
                  <a:schemeClr val="dk1"/>
                </a:solidFill>
              </a:rPr>
              <a:t>					 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r>
              <a:rPr lang="en" sz="1333">
                <a:solidFill>
                  <a:srgbClr val="BF9000"/>
                </a:solidFill>
              </a:rPr>
              <a:t>		</a:t>
            </a:r>
            <a:endParaRPr sz="1333">
              <a:solidFill>
                <a:srgbClr val="BF9000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 	 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400"/>
          </a:p>
        </p:txBody>
      </p:sp>
      <p:sp>
        <p:nvSpPr>
          <p:cNvPr id="333" name="Google Shape;333;p32"/>
          <p:cNvSpPr txBox="1"/>
          <p:nvPr/>
        </p:nvSpPr>
        <p:spPr>
          <a:xfrm>
            <a:off x="3150833" y="2698267"/>
            <a:ext cx="57500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>
                <a:solidFill>
                  <a:schemeClr val="dk1"/>
                </a:solidFill>
              </a:rPr>
              <a:t> </a:t>
            </a:r>
            <a:endParaRPr sz="2933">
              <a:solidFill>
                <a:schemeClr val="dk1"/>
              </a:solidFill>
            </a:endParaRPr>
          </a:p>
          <a:p>
            <a:r>
              <a:rPr lang="en" sz="2933" b="1">
                <a:solidFill>
                  <a:schemeClr val="dk1"/>
                </a:solidFill>
              </a:rPr>
              <a:t>(b)  Insert and find in AVL Tree</a:t>
            </a:r>
            <a:endParaRPr sz="2933" b="1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 b="1">
                <a:solidFill>
                  <a:schemeClr val="dk1"/>
                </a:solidFill>
              </a:rPr>
              <a:t>	</a:t>
            </a:r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</a:t>
            </a:r>
            <a:endParaRPr sz="1467">
              <a:solidFill>
                <a:schemeClr val="dk1"/>
              </a:solidFill>
            </a:endParaRPr>
          </a:p>
          <a:p>
            <a:pPr marL="609585" indent="-304792"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	 							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 	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 				</a:t>
            </a:r>
            <a:endParaRPr sz="1467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Big O</a:t>
            </a:r>
            <a:endParaRPr/>
          </a:p>
        </p:txBody>
      </p:sp>
      <p:sp>
        <p:nvSpPr>
          <p:cNvPr id="339" name="Google Shape;339;p33"/>
          <p:cNvSpPr txBox="1"/>
          <p:nvPr/>
        </p:nvSpPr>
        <p:spPr>
          <a:xfrm>
            <a:off x="414400" y="1045167"/>
            <a:ext cx="11363200" cy="4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667" b="1">
              <a:solidFill>
                <a:srgbClr val="BF9000"/>
              </a:solidFill>
            </a:endParaRPr>
          </a:p>
          <a:p>
            <a:endParaRPr sz="2667" b="1">
              <a:solidFill>
                <a:srgbClr val="BF9000"/>
              </a:solidFill>
            </a:endParaRPr>
          </a:p>
          <a:p>
            <a:endParaRPr sz="2667" b="1">
              <a:solidFill>
                <a:srgbClr val="BF9000"/>
              </a:solidFill>
            </a:endParaRPr>
          </a:p>
          <a:p>
            <a:r>
              <a:rPr lang="en" sz="2667" b="1">
                <a:solidFill>
                  <a:srgbClr val="BF9000"/>
                </a:solidFill>
              </a:rPr>
              <a:t>Insert: </a:t>
            </a:r>
            <a:r>
              <a:rPr lang="en" sz="2667" b="1">
                <a:solidFill>
                  <a:schemeClr val="dk1"/>
                </a:solidFill>
              </a:rPr>
              <a:t>Balanced tree height is log(N)</a:t>
            </a:r>
            <a:endParaRPr sz="2667" b="1"/>
          </a:p>
          <a:p>
            <a:br>
              <a:rPr lang="en" sz="2667" b="1"/>
            </a:br>
            <a:endParaRPr sz="2667" b="1"/>
          </a:p>
          <a:p>
            <a:endParaRPr sz="2000">
              <a:solidFill>
                <a:srgbClr val="BF9000"/>
              </a:solidFill>
            </a:endParaRPr>
          </a:p>
          <a:p>
            <a:r>
              <a:rPr lang="en" sz="2667" b="1">
                <a:solidFill>
                  <a:srgbClr val="BF9000"/>
                </a:solidFill>
              </a:rPr>
              <a:t>Find: </a:t>
            </a:r>
            <a:r>
              <a:rPr lang="en" sz="2667" b="1">
                <a:solidFill>
                  <a:schemeClr val="dk1"/>
                </a:solidFill>
              </a:rPr>
              <a:t>Balanced tree height is log(N)</a:t>
            </a:r>
            <a:r>
              <a:rPr lang="en" sz="1467">
                <a:solidFill>
                  <a:schemeClr val="dk1"/>
                </a:solidFill>
              </a:rPr>
              <a:t>	        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           </a:t>
            </a:r>
            <a:endParaRPr sz="1467">
              <a:solidFill>
                <a:schemeClr val="dk1"/>
              </a:solidFill>
            </a:endParaRPr>
          </a:p>
          <a:p>
            <a:pPr marL="1219170" indent="609585"/>
            <a:r>
              <a:rPr lang="en" sz="2933" b="1">
                <a:solidFill>
                  <a:srgbClr val="E06666"/>
                </a:solidFill>
              </a:rPr>
              <a:t>O(log(N))</a:t>
            </a:r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2667">
              <a:solidFill>
                <a:schemeClr val="dk1"/>
              </a:solidFill>
            </a:endParaRPr>
          </a:p>
          <a:p>
            <a:r>
              <a:rPr lang="en" sz="2667">
                <a:solidFill>
                  <a:schemeClr val="dk1"/>
                </a:solidFill>
              </a:rPr>
              <a:t>			</a:t>
            </a:r>
            <a:endParaRPr sz="2667">
              <a:solidFill>
                <a:schemeClr val="dk1"/>
              </a:solidFill>
            </a:endParaRPr>
          </a:p>
          <a:p>
            <a:pPr marL="609585" indent="-304792"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	 							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					</a:t>
            </a:r>
            <a:br>
              <a:rPr lang="en" sz="1333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 	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3200"/>
              </a:spcBef>
            </a:pPr>
            <a:r>
              <a:rPr lang="en" sz="1467">
                <a:solidFill>
                  <a:schemeClr val="dk1"/>
                </a:solidFill>
              </a:rPr>
              <a:t>					 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r>
              <a:rPr lang="en" sz="1333">
                <a:solidFill>
                  <a:srgbClr val="BF9000"/>
                </a:solidFill>
              </a:rPr>
              <a:t>		</a:t>
            </a:r>
            <a:endParaRPr sz="1333">
              <a:solidFill>
                <a:srgbClr val="BF9000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 	 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400"/>
          </a:p>
        </p:txBody>
      </p:sp>
      <p:sp>
        <p:nvSpPr>
          <p:cNvPr id="340" name="Google Shape;340;p33"/>
          <p:cNvSpPr/>
          <p:nvPr/>
        </p:nvSpPr>
        <p:spPr>
          <a:xfrm>
            <a:off x="1419833" y="2906267"/>
            <a:ext cx="702000" cy="475200"/>
          </a:xfrm>
          <a:prstGeom prst="chevron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1" name="Google Shape;341;p33"/>
          <p:cNvSpPr txBox="1"/>
          <p:nvPr/>
        </p:nvSpPr>
        <p:spPr>
          <a:xfrm>
            <a:off x="2227600" y="2787167"/>
            <a:ext cx="29376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 b="1">
                <a:solidFill>
                  <a:srgbClr val="E06666"/>
                </a:solidFill>
              </a:rPr>
              <a:t>O(log(N))</a:t>
            </a:r>
            <a:endParaRPr sz="2933" b="1">
              <a:solidFill>
                <a:srgbClr val="E06666"/>
              </a:solidFill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1419833" y="4537933"/>
            <a:ext cx="702000" cy="475200"/>
          </a:xfrm>
          <a:prstGeom prst="chevron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3" name="Google Shape;343;p33"/>
          <p:cNvSpPr txBox="1"/>
          <p:nvPr/>
        </p:nvSpPr>
        <p:spPr>
          <a:xfrm>
            <a:off x="222400" y="1147867"/>
            <a:ext cx="115552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Let’s think about </a:t>
            </a:r>
            <a:r>
              <a:rPr lang="en" sz="2400" b="1" u="sng"/>
              <a:t>worst case</a:t>
            </a:r>
            <a:r>
              <a:rPr lang="en" sz="2400" b="1"/>
              <a:t>: Insert/find at the bottom of our tree</a:t>
            </a:r>
            <a:endParaRPr sz="2400" b="1"/>
          </a:p>
        </p:txBody>
      </p:sp>
      <p:pic>
        <p:nvPicPr>
          <p:cNvPr id="344" name="Google Shape;3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101" y="1957868"/>
            <a:ext cx="4874065" cy="3943865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Big O</a:t>
            </a:r>
            <a:endParaRPr/>
          </a:p>
        </p:txBody>
      </p:sp>
      <p:sp>
        <p:nvSpPr>
          <p:cNvPr id="350" name="Google Shape;350;p34"/>
          <p:cNvSpPr txBox="1"/>
          <p:nvPr/>
        </p:nvSpPr>
        <p:spPr>
          <a:xfrm>
            <a:off x="414400" y="1045167"/>
            <a:ext cx="11363200" cy="4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>
                <a:solidFill>
                  <a:srgbClr val="BF9000"/>
                </a:solidFill>
              </a:rPr>
              <a:t>Write down a tight big-O for each of the following. Unless otherwise noted, give a bound in the worst case </a:t>
            </a:r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 	 	 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2667">
              <a:solidFill>
                <a:schemeClr val="dk1"/>
              </a:solidFill>
            </a:endParaRPr>
          </a:p>
          <a:p>
            <a:r>
              <a:rPr lang="en" sz="2667">
                <a:solidFill>
                  <a:schemeClr val="dk1"/>
                </a:solidFill>
              </a:rPr>
              <a:t>				      </a:t>
            </a:r>
            <a:endParaRPr sz="2667">
              <a:solidFill>
                <a:schemeClr val="dk1"/>
              </a:solidFill>
            </a:endParaRPr>
          </a:p>
          <a:p>
            <a:pPr marL="609585" indent="-304792"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	 							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					</a:t>
            </a:r>
            <a:br>
              <a:rPr lang="en" sz="1333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 	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3200"/>
              </a:spcBef>
            </a:pPr>
            <a:r>
              <a:rPr lang="en" sz="1467">
                <a:solidFill>
                  <a:schemeClr val="dk1"/>
                </a:solidFill>
              </a:rPr>
              <a:t>					 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r>
              <a:rPr lang="en" sz="1333">
                <a:solidFill>
                  <a:srgbClr val="BF9000"/>
                </a:solidFill>
              </a:rPr>
              <a:t>		</a:t>
            </a:r>
            <a:endParaRPr sz="1333">
              <a:solidFill>
                <a:srgbClr val="BF9000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 	 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400"/>
          </a:p>
        </p:txBody>
      </p:sp>
      <p:sp>
        <p:nvSpPr>
          <p:cNvPr id="351" name="Google Shape;351;p34"/>
          <p:cNvSpPr txBox="1"/>
          <p:nvPr/>
        </p:nvSpPr>
        <p:spPr>
          <a:xfrm>
            <a:off x="884167" y="2808600"/>
            <a:ext cx="10780800" cy="1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933">
                <a:solidFill>
                  <a:schemeClr val="dk1"/>
                </a:solidFill>
              </a:rPr>
              <a:t> </a:t>
            </a:r>
            <a:r>
              <a:rPr lang="en" sz="2933" b="1">
                <a:solidFill>
                  <a:schemeClr val="dk1"/>
                </a:solidFill>
              </a:rPr>
              <a:t>(c) Finding the minimum value in an AVL tree containing </a:t>
            </a:r>
            <a:endParaRPr sz="2933" b="1">
              <a:solidFill>
                <a:schemeClr val="dk1"/>
              </a:solidFill>
            </a:endParaRPr>
          </a:p>
          <a:p>
            <a:r>
              <a:rPr lang="en" sz="2933" b="1">
                <a:solidFill>
                  <a:schemeClr val="dk1"/>
                </a:solidFill>
              </a:rPr>
              <a:t>      N elements </a:t>
            </a:r>
            <a:r>
              <a:rPr lang="en" sz="1467">
                <a:solidFill>
                  <a:schemeClr val="dk1"/>
                </a:solidFill>
              </a:rPr>
              <a:t>		 	 	 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	</a:t>
            </a:r>
            <a:endParaRPr sz="1467">
              <a:solidFill>
                <a:schemeClr val="dk1"/>
              </a:solidFill>
            </a:endParaRPr>
          </a:p>
          <a:p>
            <a:pPr marL="609585"/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					 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	</a:t>
            </a:r>
            <a:endParaRPr sz="1467">
              <a:solidFill>
                <a:schemeClr val="dk1"/>
              </a:solidFill>
            </a:endParaRPr>
          </a:p>
          <a:p>
            <a:pPr marL="609585" indent="-304792"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	 							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 	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3200"/>
              </a:spcBef>
            </a:pPr>
            <a:r>
              <a:rPr lang="en" sz="1467">
                <a:solidFill>
                  <a:schemeClr val="dk1"/>
                </a:solidFill>
              </a:rPr>
              <a:t>					 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Big O</a:t>
            </a:r>
            <a:endParaRPr/>
          </a:p>
        </p:txBody>
      </p:sp>
      <p:sp>
        <p:nvSpPr>
          <p:cNvPr id="357" name="Google Shape;357;p35"/>
          <p:cNvSpPr txBox="1"/>
          <p:nvPr/>
        </p:nvSpPr>
        <p:spPr>
          <a:xfrm>
            <a:off x="414400" y="1045167"/>
            <a:ext cx="11363200" cy="4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667" b="1">
              <a:solidFill>
                <a:srgbClr val="BF9000"/>
              </a:solidFill>
            </a:endParaRPr>
          </a:p>
          <a:p>
            <a:endParaRPr sz="2667" b="1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r>
              <a:rPr lang="en" sz="2667" b="1">
                <a:solidFill>
                  <a:srgbClr val="BF9000"/>
                </a:solidFill>
              </a:rPr>
              <a:t>Find</a:t>
            </a:r>
            <a:r>
              <a:rPr lang="en" sz="2667" b="1">
                <a:solidFill>
                  <a:srgbClr val="E69138"/>
                </a:solidFill>
              </a:rPr>
              <a:t>:</a:t>
            </a:r>
            <a:r>
              <a:rPr lang="en" sz="2667" b="1"/>
              <a:t> AVL tree is balanced</a:t>
            </a:r>
            <a:endParaRPr sz="2667" b="1"/>
          </a:p>
          <a:p>
            <a:pPr marL="609585"/>
            <a:r>
              <a:rPr lang="en" sz="2667" b="1">
                <a:solidFill>
                  <a:srgbClr val="BF9000"/>
                </a:solidFill>
              </a:rPr>
              <a:t>   </a:t>
            </a:r>
            <a:r>
              <a:rPr lang="en" sz="2667" b="1">
                <a:solidFill>
                  <a:schemeClr val="dk1"/>
                </a:solidFill>
              </a:rPr>
              <a:t>Finding value by starting from root </a:t>
            </a:r>
            <a:endParaRPr sz="2667" b="1">
              <a:solidFill>
                <a:schemeClr val="dk1"/>
              </a:solidFill>
            </a:endParaRPr>
          </a:p>
          <a:p>
            <a:pPr marL="609585"/>
            <a:r>
              <a:rPr lang="en" sz="1467">
                <a:solidFill>
                  <a:schemeClr val="dk1"/>
                </a:solidFill>
              </a:rPr>
              <a:t>      </a:t>
            </a:r>
            <a:r>
              <a:rPr lang="en" sz="2533" b="1">
                <a:solidFill>
                  <a:schemeClr val="dk1"/>
                </a:solidFill>
              </a:rPr>
              <a:t>a</a:t>
            </a:r>
            <a:r>
              <a:rPr lang="en" sz="2533" b="1"/>
              <a:t>nd traverse to the left most branch</a:t>
            </a:r>
            <a:endParaRPr sz="2533" b="1"/>
          </a:p>
          <a:p>
            <a:r>
              <a:rPr lang="en" sz="2667" b="1">
                <a:solidFill>
                  <a:schemeClr val="dk1"/>
                </a:solidFill>
              </a:rPr>
              <a:t>                            </a:t>
            </a:r>
            <a:endParaRPr sz="2667" b="1">
              <a:solidFill>
                <a:schemeClr val="dk1"/>
              </a:solidFill>
            </a:endParaRPr>
          </a:p>
          <a:p>
            <a:r>
              <a:rPr lang="en" sz="2933" b="1">
                <a:solidFill>
                  <a:srgbClr val="E06666"/>
                </a:solidFill>
              </a:rPr>
              <a:t>                   O(log(N))</a:t>
            </a:r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2667">
              <a:solidFill>
                <a:schemeClr val="dk1"/>
              </a:solidFill>
            </a:endParaRPr>
          </a:p>
          <a:p>
            <a:r>
              <a:rPr lang="en" sz="2667">
                <a:solidFill>
                  <a:schemeClr val="dk1"/>
                </a:solidFill>
              </a:rPr>
              <a:t>			</a:t>
            </a:r>
            <a:endParaRPr sz="2667">
              <a:solidFill>
                <a:schemeClr val="dk1"/>
              </a:solidFill>
            </a:endParaRPr>
          </a:p>
          <a:p>
            <a:pPr marL="609585" indent="-304792">
              <a:lnSpc>
                <a:spcPct val="115000"/>
              </a:lnSpc>
              <a:spcBef>
                <a:spcPts val="3200"/>
              </a:spcBef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</a:rPr>
              <a:t>						 							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					</a:t>
            </a:r>
            <a:br>
              <a:rPr lang="en" sz="1333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3200"/>
              </a:spcBef>
            </a:pPr>
            <a:r>
              <a:rPr lang="en" sz="1467">
                <a:solidFill>
                  <a:schemeClr val="dk1"/>
                </a:solidFill>
              </a:rPr>
              <a:t>					 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2000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endParaRPr sz="1333">
              <a:solidFill>
                <a:srgbClr val="BF9000"/>
              </a:solidFill>
            </a:endParaRPr>
          </a:p>
          <a:p>
            <a:r>
              <a:rPr lang="en" sz="1333">
                <a:solidFill>
                  <a:srgbClr val="BF9000"/>
                </a:solidFill>
              </a:rPr>
              <a:t>		</a:t>
            </a:r>
            <a:endParaRPr sz="1333">
              <a:solidFill>
                <a:srgbClr val="BF9000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 	 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		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	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	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		</a:t>
            </a:r>
            <a:endParaRPr sz="1467">
              <a:solidFill>
                <a:schemeClr val="dk1"/>
              </a:solidFill>
            </a:endParaRPr>
          </a:p>
          <a:p>
            <a:endParaRPr sz="2400"/>
          </a:p>
        </p:txBody>
      </p:sp>
      <p:sp>
        <p:nvSpPr>
          <p:cNvPr id="358" name="Google Shape;358;p35"/>
          <p:cNvSpPr txBox="1"/>
          <p:nvPr/>
        </p:nvSpPr>
        <p:spPr>
          <a:xfrm>
            <a:off x="222400" y="1147867"/>
            <a:ext cx="79704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Let’s think about </a:t>
            </a:r>
            <a:r>
              <a:rPr lang="en" sz="2400" b="1" u="sng"/>
              <a:t>worst case</a:t>
            </a:r>
            <a:r>
              <a:rPr lang="en" sz="2400" b="1"/>
              <a:t>:</a:t>
            </a:r>
            <a:endParaRPr sz="2400" b="1"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434" y="2060134"/>
            <a:ext cx="4368733" cy="441233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7163600" y="3823233"/>
            <a:ext cx="1029200" cy="132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361" name="Google Shape;361;p35"/>
          <p:cNvSpPr/>
          <p:nvPr/>
        </p:nvSpPr>
        <p:spPr>
          <a:xfrm>
            <a:off x="1475367" y="3894933"/>
            <a:ext cx="702000" cy="475200"/>
          </a:xfrm>
          <a:prstGeom prst="chevron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BST: Efficiency of Operations?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Worst-case running time: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find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delete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buildTree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a BST efficient?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33400" indent="-533400">
              <a:buNone/>
            </a:pPr>
            <a:r>
              <a:rPr lang="en-US" i="1" dirty="0"/>
              <a:t>Observation</a:t>
            </a:r>
          </a:p>
          <a:p>
            <a:pPr marL="0" indent="0">
              <a:buNone/>
            </a:pPr>
            <a:endParaRPr lang="en-US" i="1" dirty="0">
              <a:sym typeface="Symbol" pitchFamily="18" charset="2"/>
            </a:endParaRPr>
          </a:p>
          <a:p>
            <a:pPr marL="0" indent="0">
              <a:buNone/>
            </a:pPr>
            <a:endParaRPr lang="en-US" dirty="0">
              <a:sym typeface="Symbol" pitchFamily="18" charset="2"/>
            </a:endParaRPr>
          </a:p>
          <a:p>
            <a:pPr marL="533400" indent="-533400">
              <a:buNone/>
            </a:pPr>
            <a:r>
              <a:rPr lang="en-US" i="1" dirty="0">
                <a:sym typeface="Symbol" pitchFamily="18" charset="2"/>
              </a:rPr>
              <a:t>Solution</a:t>
            </a:r>
            <a:r>
              <a:rPr lang="en-US" dirty="0">
                <a:sym typeface="Symbol" pitchFamily="18" charset="2"/>
              </a:rPr>
              <a:t>:  Require a </a:t>
            </a:r>
            <a:r>
              <a:rPr lang="en-US" b="1" dirty="0">
                <a:solidFill>
                  <a:schemeClr val="accent1"/>
                </a:solidFill>
                <a:sym typeface="Symbol" pitchFamily="18" charset="2"/>
              </a:rPr>
              <a:t>Balance Condition</a:t>
            </a:r>
            <a:r>
              <a:rPr lang="en-US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that</a:t>
            </a:r>
          </a:p>
          <a:p>
            <a:pPr marL="533400" indent="-533400">
              <a:buFontTx/>
              <a:buAutoNum type="arabicPeriod"/>
            </a:pPr>
            <a:endParaRPr lang="en-US" dirty="0">
              <a:sym typeface="Symbol" pitchFamily="18" charset="2"/>
            </a:endParaRP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  <a:sym typeface="Symbol" pitchFamily="18" charset="2"/>
            </a:endParaRP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  <a:p>
            <a:pPr marL="342900" indent="-342900"/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build </a:t>
            </a:r>
            <a:r>
              <a:rPr lang="en-US" dirty="0"/>
              <a:t>the tree, make sure it’s balanced. </a:t>
            </a:r>
            <a:endParaRPr lang="en-US" sz="1600" dirty="0"/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BUT</a:t>
            </a:r>
            <a:r>
              <a:rPr lang="en-US" dirty="0"/>
              <a:t>…Balancing a tree </a:t>
            </a:r>
            <a:r>
              <a:rPr lang="en-US" dirty="0">
                <a:solidFill>
                  <a:schemeClr val="accent1"/>
                </a:solidFill>
              </a:rPr>
              <a:t>only</a:t>
            </a:r>
            <a:r>
              <a:rPr lang="en-US" dirty="0"/>
              <a:t> at build time is insufficient.</a:t>
            </a:r>
            <a:endParaRPr lang="en-US" sz="1600" dirty="0"/>
          </a:p>
          <a:p>
            <a:pPr marL="342900" indent="-342900"/>
            <a:r>
              <a:rPr lang="en-US" dirty="0"/>
              <a:t>We also need to also </a:t>
            </a:r>
            <a:r>
              <a:rPr lang="en-US" dirty="0">
                <a:solidFill>
                  <a:schemeClr val="accent1"/>
                </a:solidFill>
              </a:rPr>
              <a:t>keep</a:t>
            </a:r>
            <a:r>
              <a:rPr lang="en-US" dirty="0"/>
              <a:t> the tree balanced as we perform operations.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7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Balance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 and right subtrees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and right subtrees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Balance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 and right subtrees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and right subtrees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Balance Conditions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Left and right subtrees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1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1A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6258503" y="3274984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90" name="Google Shape;90;p17"/>
          <p:cNvSpPr txBox="1"/>
          <p:nvPr/>
        </p:nvSpPr>
        <p:spPr>
          <a:xfrm>
            <a:off x="698200" y="1148167"/>
            <a:ext cx="3083600" cy="1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BST?</a:t>
            </a:r>
            <a:endParaRPr sz="3200" b="1">
              <a:solidFill>
                <a:srgbClr val="FF0000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7889703" y="2376551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92" name="Google Shape;92;p17"/>
          <p:cNvSpPr/>
          <p:nvPr/>
        </p:nvSpPr>
        <p:spPr>
          <a:xfrm>
            <a:off x="9331303" y="3274984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93" name="Google Shape;93;p17"/>
          <p:cNvCxnSpPr>
            <a:stCxn id="91" idx="5"/>
            <a:endCxn id="92" idx="2"/>
          </p:cNvCxnSpPr>
          <p:nvPr/>
        </p:nvCxnSpPr>
        <p:spPr>
          <a:xfrm>
            <a:off x="8556840" y="3043687"/>
            <a:ext cx="774400" cy="622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17"/>
          <p:cNvCxnSpPr>
            <a:stCxn id="91" idx="3"/>
            <a:endCxn id="89" idx="6"/>
          </p:cNvCxnSpPr>
          <p:nvPr/>
        </p:nvCxnSpPr>
        <p:spPr>
          <a:xfrm flipH="1">
            <a:off x="7040165" y="3043687"/>
            <a:ext cx="964000" cy="622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95;p17"/>
          <p:cNvSpPr/>
          <p:nvPr/>
        </p:nvSpPr>
        <p:spPr>
          <a:xfrm>
            <a:off x="8075336" y="430051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</a:t>
            </a:r>
            <a:endParaRPr sz="2400" b="1"/>
          </a:p>
        </p:txBody>
      </p:sp>
      <p:cxnSp>
        <p:nvCxnSpPr>
          <p:cNvPr id="96" name="Google Shape;96;p17"/>
          <p:cNvCxnSpPr>
            <a:stCxn id="92" idx="3"/>
            <a:endCxn id="95" idx="7"/>
          </p:cNvCxnSpPr>
          <p:nvPr/>
        </p:nvCxnSpPr>
        <p:spPr>
          <a:xfrm flipH="1">
            <a:off x="8742565" y="3942120"/>
            <a:ext cx="703200" cy="47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(Bonus material: etymology)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Invented by Georgy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C0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dirty="0"/>
              <a:t>andis in 1962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6" y="2441445"/>
            <a:ext cx="2878138" cy="4025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13" y="2549129"/>
            <a:ext cx="2476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34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AVL Tree </a:t>
            </a:r>
            <a:r>
              <a:rPr lang="en-US" dirty="0"/>
              <a:t>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None/>
            </a:pPr>
            <a:r>
              <a:rPr lang="en-US" sz="2000" dirty="0"/>
              <a:t>An </a:t>
            </a:r>
            <a:r>
              <a:rPr lang="en-US" sz="2000" b="1" dirty="0"/>
              <a:t>AVL tree </a:t>
            </a:r>
            <a:r>
              <a:rPr lang="en-US" sz="2000" dirty="0"/>
              <a:t>is a </a:t>
            </a:r>
            <a:r>
              <a:rPr lang="en-US" sz="2000" i="1" dirty="0">
                <a:solidFill>
                  <a:schemeClr val="accent1"/>
                </a:solidFill>
              </a:rPr>
              <a:t>self-balancing </a:t>
            </a:r>
            <a:r>
              <a:rPr lang="en-US" sz="2000" dirty="0"/>
              <a:t>binary search tree.</a:t>
            </a:r>
          </a:p>
          <a:p>
            <a:pPr marL="457200" indent="-457200">
              <a:buFontTx/>
              <a:buNone/>
            </a:pPr>
            <a:endParaRPr lang="en-US" sz="2000" i="1" dirty="0"/>
          </a:p>
          <a:p>
            <a:pPr marL="457200" indent="-457200">
              <a:buFontTx/>
              <a:buNone/>
            </a:pPr>
            <a:r>
              <a:rPr lang="en-US" sz="2000" i="1" dirty="0"/>
              <a:t>Structural properties</a:t>
            </a:r>
          </a:p>
          <a:p>
            <a:pPr marL="838200" lvl="1" indent="-381000">
              <a:buFontTx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Binary tree </a:t>
            </a:r>
            <a:r>
              <a:rPr lang="en-US" sz="2000" dirty="0"/>
              <a:t>property (same as BST)</a:t>
            </a:r>
          </a:p>
          <a:p>
            <a:pPr marL="838200" lvl="1" indent="-381000">
              <a:buFontTx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Order</a:t>
            </a:r>
            <a:r>
              <a:rPr lang="en-US" sz="2000" dirty="0"/>
              <a:t> property </a:t>
            </a:r>
            <a:r>
              <a:rPr lang="en-US" sz="2000" dirty="0">
                <a:sym typeface="Symbol" pitchFamily="18" charset="2"/>
              </a:rPr>
              <a:t>(same as for BST)</a:t>
            </a:r>
            <a:br>
              <a:rPr lang="en-US" sz="2000" dirty="0">
                <a:sym typeface="Symbol" pitchFamily="18" charset="2"/>
              </a:rPr>
            </a:br>
            <a:endParaRPr lang="en-US" sz="2000" dirty="0"/>
          </a:p>
          <a:p>
            <a:pPr marL="838200" lvl="1" indent="-381000">
              <a:buFontTx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Balance condition: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where </a:t>
            </a:r>
            <a:r>
              <a:rPr lang="en-US" sz="2000" b="1" dirty="0">
                <a:solidFill>
                  <a:srgbClr val="FF0000"/>
                </a:solidFill>
              </a:rPr>
              <a:t>balance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i="1" dirty="0">
                <a:solidFill>
                  <a:srgbClr val="FF0000"/>
                </a:solidFill>
              </a:rPr>
              <a:t>node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en-US" sz="2000" dirty="0"/>
              <a:t>= height(</a:t>
            </a:r>
            <a:r>
              <a:rPr lang="en-US" sz="2000" i="1" dirty="0" err="1"/>
              <a:t>node</a:t>
            </a:r>
            <a:r>
              <a:rPr lang="en-US" sz="2000" dirty="0" err="1"/>
              <a:t>.left</a:t>
            </a:r>
            <a:r>
              <a:rPr lang="en-US" sz="2000" dirty="0"/>
              <a:t>) – height(</a:t>
            </a:r>
            <a:r>
              <a:rPr lang="en-US" sz="2000" i="1" dirty="0" err="1"/>
              <a:t>node</a:t>
            </a:r>
            <a:r>
              <a:rPr lang="en-US" sz="2000" dirty="0" err="1"/>
              <a:t>.right</a:t>
            </a:r>
            <a:r>
              <a:rPr lang="en-US" sz="2000" dirty="0"/>
              <a:t>)</a:t>
            </a:r>
            <a:endParaRPr lang="en-US" sz="2000" dirty="0">
              <a:solidFill>
                <a:schemeClr val="accent2"/>
              </a:solidFill>
            </a:endParaRPr>
          </a:p>
          <a:p>
            <a:pPr marL="838200" lvl="1" indent="-381000">
              <a:buFontTx/>
              <a:buNone/>
            </a:pPr>
            <a:endParaRPr lang="en-US" sz="2000" dirty="0"/>
          </a:p>
          <a:p>
            <a:pPr marL="838200" lvl="1" indent="-381000">
              <a:buFontTx/>
              <a:buNone/>
            </a:pPr>
            <a:r>
              <a:rPr lang="en-US" sz="2000" dirty="0"/>
              <a:t>Result: </a:t>
            </a:r>
            <a:r>
              <a:rPr lang="en-US" sz="2000" b="1" dirty="0">
                <a:solidFill>
                  <a:schemeClr val="accent1"/>
                </a:solidFill>
              </a:rPr>
              <a:t>Worst-case</a:t>
            </a:r>
            <a:r>
              <a:rPr lang="en-US" sz="2000" dirty="0">
                <a:solidFill>
                  <a:schemeClr val="accent1"/>
                </a:solidFill>
              </a:rPr>
              <a:t> depth is</a:t>
            </a:r>
            <a:endParaRPr lang="en-US" sz="2000" b="1" dirty="0">
              <a:solidFill>
                <a:schemeClr val="accent1"/>
              </a:solidFill>
              <a:latin typeface="Courier New" pitchFamily="49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2169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#1: Is this an AVL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4043" cy="435133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Balance Condition: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br>
              <a:rPr lang="en-US" sz="1800" dirty="0"/>
            </a:br>
            <a:r>
              <a:rPr lang="en-US" sz="1800" dirty="0"/>
              <a:t>where balance(</a:t>
            </a:r>
            <a:r>
              <a:rPr lang="en-US" sz="1800" i="1" dirty="0"/>
              <a:t>node</a:t>
            </a:r>
            <a:r>
              <a:rPr lang="en-US" sz="1800" dirty="0"/>
              <a:t>) = </a:t>
            </a:r>
            <a:br>
              <a:rPr lang="en-US" sz="1800" dirty="0"/>
            </a:br>
            <a:r>
              <a:rPr lang="en-US" sz="1800" dirty="0"/>
              <a:t>	height(</a:t>
            </a:r>
            <a:r>
              <a:rPr lang="en-US" sz="1800" i="1" dirty="0" err="1"/>
              <a:t>node</a:t>
            </a:r>
            <a:r>
              <a:rPr lang="en-US" sz="1800" dirty="0" err="1"/>
              <a:t>.left</a:t>
            </a:r>
            <a:r>
              <a:rPr lang="en-US" sz="1800" dirty="0"/>
              <a:t>) – height(</a:t>
            </a:r>
            <a:r>
              <a:rPr lang="en-US" sz="1800" i="1" dirty="0" err="1"/>
              <a:t>node</a:t>
            </a:r>
            <a:r>
              <a:rPr lang="en-US" sz="1800" dirty="0" err="1"/>
              <a:t>.right</a:t>
            </a:r>
            <a:r>
              <a:rPr lang="en-US" sz="1800" dirty="0"/>
              <a:t>)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916343" y="1939096"/>
            <a:ext cx="5320628" cy="4124396"/>
            <a:chOff x="2451772" y="2438400"/>
            <a:chExt cx="5320628" cy="2346325"/>
          </a:xfrm>
        </p:grpSpPr>
        <p:sp>
          <p:nvSpPr>
            <p:cNvPr id="4" name="Oval 3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451600" y="3771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11</a:t>
              </a:r>
            </a:p>
          </p:txBody>
        </p:sp>
        <p:sp>
          <p:nvSpPr>
            <p:cNvPr id="5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451772" y="377677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740400" y="31051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677" y="3067898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4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18000" y="2438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  <p:cxnSp>
          <p:nvCxnSpPr>
            <p:cNvPr id="9" name="AutoShape 9"/>
            <p:cNvCxnSpPr>
              <a:cxnSpLocks noChangeShapeType="1"/>
              <a:stCxn id="8" idx="3"/>
              <a:endCxn id="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507677" y="2682303"/>
              <a:ext cx="884718" cy="385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10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4751388" y="2701925"/>
              <a:ext cx="12430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" name="AutoShape 1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6173788" y="3368675"/>
              <a:ext cx="5318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13"/>
            <p:cNvCxnSpPr>
              <a:cxnSpLocks noChangeShapeType="1"/>
              <a:stCxn id="7" idx="3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 flipH="1">
              <a:off x="2705772" y="3311802"/>
              <a:ext cx="622300" cy="46496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Oval 4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37200" y="449897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10</a:t>
              </a:r>
            </a:p>
          </p:txBody>
        </p:sp>
        <p:cxnSp>
          <p:nvCxnSpPr>
            <p:cNvPr id="14" name="AutoShape 4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5867400" y="4035425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5" name="Oval 4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264400" y="44958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12</a:t>
              </a:r>
            </a:p>
          </p:txBody>
        </p:sp>
        <p:cxnSp>
          <p:nvCxnSpPr>
            <p:cNvPr id="16" name="AutoShape 47"/>
            <p:cNvCxnSpPr>
              <a:cxnSpLocks noChangeShapeType="1"/>
              <a:endCxn id="1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6885205" y="4015803"/>
              <a:ext cx="633195" cy="4799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4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851400" y="3816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7</a:t>
              </a:r>
            </a:p>
          </p:txBody>
        </p:sp>
        <p:cxnSp>
          <p:nvCxnSpPr>
            <p:cNvPr id="18" name="AutoShape 4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5181600" y="3352800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858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#2: Is this an AVL Tree?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22199" y="1544693"/>
            <a:ext cx="4978400" cy="4913201"/>
            <a:chOff x="2133600" y="2133600"/>
            <a:chExt cx="4978400" cy="2914650"/>
          </a:xfrm>
        </p:grpSpPr>
        <p:sp>
          <p:nvSpPr>
            <p:cNvPr id="4" name="Oval 15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844800" y="4076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3</a:t>
              </a:r>
            </a:p>
          </p:txBody>
        </p:sp>
        <p:sp>
          <p:nvSpPr>
            <p:cNvPr id="5" name="Oval 16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6040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11</a:t>
              </a:r>
            </a:p>
          </p:txBody>
        </p:sp>
        <p:sp>
          <p:nvSpPr>
            <p:cNvPr id="6" name="Oval 17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816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7</a:t>
              </a:r>
            </a:p>
          </p:txBody>
        </p:sp>
        <p:sp>
          <p:nvSpPr>
            <p:cNvPr id="7" name="Oval 18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336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</a:t>
              </a:r>
            </a:p>
          </p:txBody>
        </p:sp>
        <p:sp>
          <p:nvSpPr>
            <p:cNvPr id="8" name="Oval 19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928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8</a:t>
              </a:r>
            </a:p>
          </p:txBody>
        </p:sp>
        <p:sp>
          <p:nvSpPr>
            <p:cNvPr id="9" name="Oval 20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0480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4</a:t>
              </a:r>
            </a:p>
          </p:txBody>
        </p:sp>
        <p:sp>
          <p:nvSpPr>
            <p:cNvPr id="10" name="Oval 21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470400" y="2133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  <p:cxnSp>
          <p:nvCxnSpPr>
            <p:cNvPr id="11" name="AutoShape 2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3302000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23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4903788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" name="AutoShape 24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5435600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4" name="AutoShape 2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326188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5" name="AutoShape 26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2387600" y="3063875"/>
              <a:ext cx="735013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" name="AutoShape 27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2566988" y="3711575"/>
              <a:ext cx="531813" cy="346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2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336800" y="4762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2</a:t>
              </a:r>
            </a:p>
          </p:txBody>
        </p:sp>
        <p:cxnSp>
          <p:nvCxnSpPr>
            <p:cNvPr id="18" name="AutoShape 2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770188" y="4381500"/>
              <a:ext cx="328613" cy="403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Oval 3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592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5</a:t>
              </a:r>
            </a:p>
          </p:txBody>
        </p:sp>
        <p:cxnSp>
          <p:nvCxnSpPr>
            <p:cNvPr id="20" name="AutoShape 35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545504" y="2980353"/>
              <a:ext cx="403797" cy="531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7156" cy="435133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Balance Condition: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br>
              <a:rPr lang="en-US" sz="1800" dirty="0"/>
            </a:br>
            <a:r>
              <a:rPr lang="en-US" sz="1800" dirty="0"/>
              <a:t>where balance(</a:t>
            </a:r>
            <a:r>
              <a:rPr lang="en-US" sz="1800" i="1" dirty="0"/>
              <a:t>node</a:t>
            </a:r>
            <a:r>
              <a:rPr lang="en-US" sz="1800" dirty="0"/>
              <a:t>) = </a:t>
            </a:r>
            <a:br>
              <a:rPr lang="en-US" sz="1800" dirty="0"/>
            </a:br>
            <a:r>
              <a:rPr lang="en-US" sz="1800" dirty="0"/>
              <a:t>	height(</a:t>
            </a:r>
            <a:r>
              <a:rPr lang="en-US" sz="1800" i="1" dirty="0" err="1"/>
              <a:t>node</a:t>
            </a:r>
            <a:r>
              <a:rPr lang="en-US" sz="1800" dirty="0" err="1"/>
              <a:t>.left</a:t>
            </a:r>
            <a:r>
              <a:rPr lang="en-US" sz="1800" dirty="0"/>
              <a:t>) – height(</a:t>
            </a:r>
            <a:r>
              <a:rPr lang="en-US" sz="1800" i="1" dirty="0" err="1"/>
              <a:t>node</a:t>
            </a:r>
            <a:r>
              <a:rPr lang="en-US" sz="1800" dirty="0" err="1"/>
              <a:t>.right</a:t>
            </a:r>
            <a:r>
              <a:rPr lang="en-US" sz="1800" dirty="0"/>
              <a:t>)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9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Good News:</a:t>
            </a:r>
          </a:p>
          <a:p>
            <a:pPr>
              <a:buNone/>
            </a:pPr>
            <a:r>
              <a:rPr lang="en-US" dirty="0"/>
              <a:t>Because height of AVL tree is O(log(n)), then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endParaRPr lang="en-US" dirty="0"/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dirty="0"/>
              <a:t>But as we insert and delete elements, we need to:</a:t>
            </a:r>
          </a:p>
        </p:txBody>
      </p:sp>
    </p:spTree>
    <p:extLst>
      <p:ext uri="{BB962C8B-B14F-4D97-AF65-F5344CB8AC3E}">
        <p14:creationId xmlns:p14="http://schemas.microsoft.com/office/powerpoint/2010/main" val="2011096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cxnSp>
        <p:nvCxnSpPr>
          <p:cNvPr id="4" name="AutoShape 2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4527511" y="2504068"/>
            <a:ext cx="1201691" cy="761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" name="Oval 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5461664" y="3292104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20</a:t>
            </a:r>
          </a:p>
        </p:txBody>
      </p:sp>
      <p:sp>
        <p:nvSpPr>
          <p:cNvPr id="6" name="Oval 6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321360" y="448623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7" name="Oval 7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1823147" y="448623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8" name="Oval 8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819573" y="4451111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15</a:t>
            </a:r>
          </a:p>
        </p:txBody>
      </p:sp>
      <p:sp>
        <p:nvSpPr>
          <p:cNvPr id="9" name="Oval 9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2572254" y="325698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" name="Oval 10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4070466" y="2027733"/>
            <a:ext cx="535076" cy="5268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10</a:t>
            </a:r>
          </a:p>
        </p:txBody>
      </p:sp>
      <p:cxnSp>
        <p:nvCxnSpPr>
          <p:cNvPr id="11" name="AutoShape 11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>
            <a:off x="2839792" y="2504068"/>
            <a:ext cx="1308707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2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flipH="1">
            <a:off x="5087111" y="3768439"/>
            <a:ext cx="452586" cy="6563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3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H="1">
            <a:off x="2090685" y="3733318"/>
            <a:ext cx="559601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" name="AutoShape 14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>
            <a:off x="3029298" y="3733318"/>
            <a:ext cx="559600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" name="Oval 15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6210770" y="4451111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30</a:t>
            </a:r>
          </a:p>
        </p:txBody>
      </p:sp>
      <p:sp>
        <p:nvSpPr>
          <p:cNvPr id="16" name="Oval 16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47634" y="571548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17</a:t>
            </a:r>
          </a:p>
        </p:txBody>
      </p:sp>
      <p:sp>
        <p:nvSpPr>
          <p:cNvPr id="17" name="Oval 17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2786284" y="571548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7</a:t>
            </a:r>
          </a:p>
        </p:txBody>
      </p:sp>
      <p:cxnSp>
        <p:nvCxnSpPr>
          <p:cNvPr id="18" name="AutoShape 18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>
            <a:off x="3053822" y="4962568"/>
            <a:ext cx="345571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19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>
            <a:off x="5276618" y="4927446"/>
            <a:ext cx="238554" cy="761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20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>
            <a:off x="5918709" y="3768439"/>
            <a:ext cx="559600" cy="6563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" name="Text Box 2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600199" y="4113068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 Box 2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563336" y="5272075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559761" y="5294026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22898" y="4029654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605542" y="4029654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633488" y="4029654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" name="Text Box 2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242290" y="2870647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8" name="Text Box 2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880807" y="2870647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 Box 2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856436" y="1584325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037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operations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AVL</a:t>
            </a:r>
            <a:r>
              <a:rPr lang="en-US" b="1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Same as usual BST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</a:p>
          <a:p>
            <a:endParaRPr lang="en-US" sz="1600" dirty="0"/>
          </a:p>
          <a:p>
            <a:r>
              <a:rPr lang="en-US" dirty="0">
                <a:solidFill>
                  <a:schemeClr val="accent1"/>
                </a:solidFill>
              </a:rPr>
              <a:t>AVL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sz="1600" dirty="0"/>
          </a:p>
          <a:p>
            <a:r>
              <a:rPr lang="en-US" dirty="0"/>
              <a:t>AVL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“easy way” is lazy deletion</a:t>
            </a:r>
          </a:p>
          <a:p>
            <a:pPr lvl="1"/>
            <a:r>
              <a:rPr lang="en-US" dirty="0"/>
              <a:t>Otherwise, do the deletion and then check for several imbalance cases (we will skip this)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6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3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1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Third insertion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What’s the only way to fix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8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Fix: Apply “Single Rotation”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17352" cy="4351338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Single rotation: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The basic operation we’ll use to rebalance</a:t>
            </a:r>
          </a:p>
          <a:p>
            <a:pPr lvl="1"/>
            <a:r>
              <a:rPr lang="en-US" dirty="0"/>
              <a:t>Move child of unbalanced node into parent position</a:t>
            </a:r>
          </a:p>
          <a:p>
            <a:pPr lvl="1"/>
            <a:r>
              <a:rPr lang="en-US" dirty="0"/>
              <a:t>Parent becomes the “other” child (always okay in a BST!)</a:t>
            </a:r>
          </a:p>
          <a:p>
            <a:pPr lvl="1"/>
            <a:r>
              <a:rPr lang="en-US" dirty="0"/>
              <a:t>Other subtrees move in only way BST allows (we’ll see in generalized example)</a:t>
            </a:r>
          </a:p>
        </p:txBody>
      </p:sp>
      <p:sp>
        <p:nvSpPr>
          <p:cNvPr id="8" name="Oval 4" descr="50%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8184516" y="3881421"/>
            <a:ext cx="487363" cy="487363"/>
          </a:xfrm>
          <a:prstGeom prst="ellipse">
            <a:avLst/>
          </a:prstGeom>
          <a:pattFill prst="pct50">
            <a:fgClr>
              <a:srgbClr val="008000"/>
            </a:fgClr>
            <a:bgClr>
              <a:schemeClr val="bg1"/>
            </a:bgClr>
          </a:patt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9" name="Oval 5" descr="50%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330440" y="4948221"/>
            <a:ext cx="488950" cy="487363"/>
          </a:xfrm>
          <a:prstGeom prst="ellipse">
            <a:avLst/>
          </a:prstGeom>
          <a:pattFill prst="pct50">
            <a:fgClr>
              <a:srgbClr val="CC9900"/>
            </a:fgClr>
            <a:bgClr>
              <a:srgbClr val="FFFFFF"/>
            </a:bgClr>
          </a:pattFill>
          <a:ln w="38100">
            <a:solidFill>
              <a:srgbClr val="CC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0" name="Oval 6" descr="50%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006841" y="4948221"/>
            <a:ext cx="487363" cy="487363"/>
          </a:xfrm>
          <a:prstGeom prst="ellipse">
            <a:avLst/>
          </a:prstGeom>
          <a:pattFill prst="pct50">
            <a:fgClr>
              <a:srgbClr val="0000FF"/>
            </a:fgClr>
            <a:bgClr>
              <a:schemeClr val="bg1"/>
            </a:bgClr>
          </a:pattFill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6</a:t>
            </a:r>
          </a:p>
        </p:txBody>
      </p:sp>
      <p:cxnSp>
        <p:nvCxnSpPr>
          <p:cNvPr id="11" name="AutoShape 7"/>
          <p:cNvCxnSpPr>
            <a:cxnSpLocks noChangeAspect="1" noChangeShapeType="1"/>
            <a:stCxn id="8" idx="3"/>
            <a:endCxn id="9" idx="0"/>
          </p:cNvCxnSpPr>
          <p:nvPr>
            <p:custDataLst>
              <p:tags r:id="rId4"/>
            </p:custDataLst>
          </p:nvPr>
        </p:nvCxnSpPr>
        <p:spPr bwMode="auto">
          <a:xfrm rot="5400000">
            <a:off x="7589997" y="4282330"/>
            <a:ext cx="650810" cy="68097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8"/>
          <p:cNvCxnSpPr>
            <a:cxnSpLocks noChangeAspect="1" noChangeShapeType="1"/>
            <a:stCxn id="8" idx="5"/>
            <a:endCxn id="10" idx="0"/>
          </p:cNvCxnSpPr>
          <p:nvPr>
            <p:custDataLst>
              <p:tags r:id="rId5"/>
            </p:custDataLst>
          </p:nvPr>
        </p:nvCxnSpPr>
        <p:spPr bwMode="auto">
          <a:xfrm rot="16200000" flipH="1">
            <a:off x="8600108" y="4297807"/>
            <a:ext cx="650810" cy="6500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6" name="AutoShape 12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5714366" y="4338620"/>
            <a:ext cx="854075" cy="304800"/>
          </a:xfrm>
          <a:prstGeom prst="rightArrow">
            <a:avLst>
              <a:gd name="adj1" fmla="val 50000"/>
              <a:gd name="adj2" fmla="val 7005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 descr="50%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4547384" y="3944980"/>
            <a:ext cx="488950" cy="488950"/>
          </a:xfrm>
          <a:prstGeom prst="ellipse">
            <a:avLst/>
          </a:prstGeom>
          <a:pattFill prst="pct50">
            <a:fgClr>
              <a:srgbClr val="0000FF"/>
            </a:fgClr>
            <a:bgClr>
              <a:schemeClr val="bg1"/>
            </a:bgClr>
          </a:pattFill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18" name="Oval 14" descr="50%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3709184" y="4738730"/>
            <a:ext cx="488950" cy="488950"/>
          </a:xfrm>
          <a:prstGeom prst="ellipse">
            <a:avLst/>
          </a:prstGeom>
          <a:pattFill prst="pct50">
            <a:fgClr>
              <a:srgbClr val="008000"/>
            </a:fgClr>
            <a:bgClr>
              <a:schemeClr val="bg1"/>
            </a:bgClr>
          </a:patt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20" name="AutoShape 16"/>
          <p:cNvCxnSpPr>
            <a:cxnSpLocks noChangeAspect="1" noChangeShapeType="1"/>
            <a:stCxn id="18" idx="3"/>
          </p:cNvCxnSpPr>
          <p:nvPr>
            <p:custDataLst>
              <p:tags r:id="rId9"/>
            </p:custDataLst>
          </p:nvPr>
        </p:nvCxnSpPr>
        <p:spPr bwMode="auto">
          <a:xfrm rot="5400000">
            <a:off x="3396279" y="5156075"/>
            <a:ext cx="384510" cy="3845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7"/>
          <p:cNvCxnSpPr>
            <a:cxnSpLocks noChangeAspect="1" noChangeShapeType="1"/>
            <a:stCxn id="17" idx="3"/>
            <a:endCxn id="18" idx="7"/>
          </p:cNvCxnSpPr>
          <p:nvPr>
            <p:custDataLst>
              <p:tags r:id="rId10"/>
            </p:custDataLst>
          </p:nvPr>
        </p:nvCxnSpPr>
        <p:spPr bwMode="auto">
          <a:xfrm flipH="1">
            <a:off x="4126529" y="4362325"/>
            <a:ext cx="492460" cy="4480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5" name="Text Box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370734" y="3852752"/>
            <a:ext cx="22525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AVL Property violated at node 6</a:t>
            </a:r>
          </a:p>
        </p:txBody>
      </p:sp>
      <p:sp>
        <p:nvSpPr>
          <p:cNvPr id="34" name="Oval 5" descr="50%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3010684" y="5500731"/>
            <a:ext cx="488950" cy="487363"/>
          </a:xfrm>
          <a:prstGeom prst="ellipse">
            <a:avLst/>
          </a:prstGeom>
          <a:pattFill prst="pct50">
            <a:fgClr>
              <a:srgbClr val="CC9900"/>
            </a:fgClr>
            <a:bgClr>
              <a:srgbClr val="FFFFFF"/>
            </a:bgClr>
          </a:pattFill>
          <a:ln w="38100">
            <a:solidFill>
              <a:srgbClr val="CC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11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25" grpId="0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Rotations: Generalized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1A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698200" y="1148167"/>
            <a:ext cx="42412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BST?</a:t>
            </a:r>
            <a:endParaRPr sz="3200" b="1"/>
          </a:p>
          <a:p>
            <a:endParaRPr sz="3200" b="1"/>
          </a:p>
          <a:p>
            <a:r>
              <a:rPr lang="en" sz="3200" b="1">
                <a:solidFill>
                  <a:srgbClr val="CC0000"/>
                </a:solidFill>
              </a:rPr>
              <a:t>No!</a:t>
            </a:r>
            <a:endParaRPr sz="3200" b="1">
              <a:solidFill>
                <a:srgbClr val="CC0000"/>
              </a:solidFill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6258503" y="3274984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104" name="Google Shape;104;p18"/>
          <p:cNvSpPr/>
          <p:nvPr/>
        </p:nvSpPr>
        <p:spPr>
          <a:xfrm>
            <a:off x="7889703" y="2376551"/>
            <a:ext cx="781600" cy="7816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105" name="Google Shape;105;p18"/>
          <p:cNvSpPr/>
          <p:nvPr/>
        </p:nvSpPr>
        <p:spPr>
          <a:xfrm>
            <a:off x="9331303" y="3274984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106" name="Google Shape;106;p18"/>
          <p:cNvCxnSpPr>
            <a:stCxn id="104" idx="5"/>
            <a:endCxn id="105" idx="2"/>
          </p:cNvCxnSpPr>
          <p:nvPr/>
        </p:nvCxnSpPr>
        <p:spPr>
          <a:xfrm>
            <a:off x="8556840" y="3043687"/>
            <a:ext cx="774400" cy="622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8"/>
          <p:cNvCxnSpPr>
            <a:stCxn id="104" idx="3"/>
            <a:endCxn id="103" idx="6"/>
          </p:cNvCxnSpPr>
          <p:nvPr/>
        </p:nvCxnSpPr>
        <p:spPr>
          <a:xfrm flipH="1">
            <a:off x="7040165" y="3043687"/>
            <a:ext cx="964000" cy="622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8"/>
          <p:cNvSpPr/>
          <p:nvPr/>
        </p:nvSpPr>
        <p:spPr>
          <a:xfrm>
            <a:off x="8075336" y="4300517"/>
            <a:ext cx="781600" cy="7816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</a:t>
            </a:r>
            <a:endParaRPr sz="2400" b="1"/>
          </a:p>
        </p:txBody>
      </p:sp>
      <p:cxnSp>
        <p:nvCxnSpPr>
          <p:cNvPr id="109" name="Google Shape;109;p18"/>
          <p:cNvCxnSpPr>
            <a:stCxn id="105" idx="3"/>
            <a:endCxn id="108" idx="7"/>
          </p:cNvCxnSpPr>
          <p:nvPr/>
        </p:nvCxnSpPr>
        <p:spPr>
          <a:xfrm flipH="1">
            <a:off x="8742565" y="3942120"/>
            <a:ext cx="703200" cy="47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2601856" y="1573519"/>
            <a:ext cx="5675923" cy="4433356"/>
            <a:chOff x="2601856" y="1573519"/>
            <a:chExt cx="5675923" cy="4433356"/>
          </a:xfrm>
        </p:grpSpPr>
        <p:sp>
          <p:nvSpPr>
            <p:cNvPr id="5" name="Oval 1027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7524" y="433353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48654" y="436149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84209" y="4314581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8536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39743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/>
                <a:t>5</a:t>
              </a:r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33253" y="196770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12</a:t>
              </a: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294871" y="2402171"/>
              <a:ext cx="1213107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" name="AutoShape 1034"/>
            <p:cNvCxnSpPr>
              <a:cxnSpLocks noChangeShapeType="1"/>
              <a:stCxn id="10" idx="5"/>
            </p:cNvCxnSpPr>
            <p:nvPr>
              <p:custDataLst>
                <p:tags r:id="rId8"/>
              </p:custDataLst>
            </p:nvPr>
          </p:nvCxnSpPr>
          <p:spPr bwMode="auto">
            <a:xfrm>
              <a:off x="5868783" y="2402171"/>
              <a:ext cx="1474880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3" name="AutoShape 1035"/>
            <p:cNvCxnSpPr>
              <a:cxnSpLocks noChangeShapeType="1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7524066" y="3579988"/>
              <a:ext cx="498586" cy="7535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3339337" y="3579987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5" name="AutoShape 1037"/>
            <p:cNvCxnSpPr>
              <a:cxnSpLocks noChangeShapeType="1"/>
              <a:endCxn id="6" idx="0"/>
            </p:cNvCxnSpPr>
            <p:nvPr>
              <p:custDataLst>
                <p:tags r:id="rId11"/>
              </p:custDataLst>
            </p:nvPr>
          </p:nvCxnSpPr>
          <p:spPr bwMode="auto">
            <a:xfrm>
              <a:off x="4481041" y="3616207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6" name="Oval 1038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9116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7</a:t>
              </a:r>
            </a:p>
          </p:txBody>
        </p:sp>
        <p:cxnSp>
          <p:nvCxnSpPr>
            <p:cNvPr id="17" name="AutoShape 1039"/>
            <p:cNvCxnSpPr>
              <a:cxnSpLocks noChangeShapeType="1"/>
              <a:stCxn id="6" idx="3"/>
              <a:endCxn id="16" idx="0"/>
            </p:cNvCxnSpPr>
            <p:nvPr>
              <p:custDataLst>
                <p:tags r:id="rId13"/>
              </p:custDataLst>
            </p:nvPr>
          </p:nvCxnSpPr>
          <p:spPr bwMode="auto">
            <a:xfrm flipH="1">
              <a:off x="4646297" y="4795962"/>
              <a:ext cx="277082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" name="Oval 104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5890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10</a:t>
              </a:r>
            </a:p>
          </p:txBody>
        </p:sp>
        <p:cxnSp>
          <p:nvCxnSpPr>
            <p:cNvPr id="19" name="AutoShape 1046"/>
            <p:cNvCxnSpPr>
              <a:cxnSpLocks noChangeShapeType="1"/>
              <a:stCxn id="6" idx="5"/>
              <a:endCxn id="18" idx="0"/>
            </p:cNvCxnSpPr>
            <p:nvPr>
              <p:custDataLst>
                <p:tags r:id="rId15"/>
              </p:custDataLst>
            </p:nvPr>
          </p:nvCxnSpPr>
          <p:spPr bwMode="auto">
            <a:xfrm>
              <a:off x="5284184" y="4795962"/>
              <a:ext cx="329853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0" name="Oval 1030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553048" y="4364409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18</a:t>
              </a:r>
            </a:p>
          </p:txBody>
        </p:sp>
        <p:cxnSp>
          <p:nvCxnSpPr>
            <p:cNvPr id="21" name="AutoShape 1036"/>
            <p:cNvCxnSpPr>
              <a:cxnSpLocks noChangeShapeType="1"/>
              <a:endCxn id="20" idx="0"/>
            </p:cNvCxnSpPr>
            <p:nvPr>
              <p:custDataLst>
                <p:tags r:id="rId17"/>
              </p:custDataLst>
            </p:nvPr>
          </p:nvCxnSpPr>
          <p:spPr bwMode="auto">
            <a:xfrm flipH="1">
              <a:off x="6808176" y="3654530"/>
              <a:ext cx="403116" cy="7098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2" name="Oval 1030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21482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3" name="Oval 103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856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6" name="AutoShape 1046"/>
            <p:cNvCxnSpPr>
              <a:cxnSpLocks noChangeShapeType="1"/>
              <a:stCxn id="7" idx="5"/>
            </p:cNvCxnSpPr>
            <p:nvPr>
              <p:custDataLst>
                <p:tags r:id="rId20"/>
              </p:custDataLst>
            </p:nvPr>
          </p:nvCxnSpPr>
          <p:spPr bwMode="auto">
            <a:xfrm>
              <a:off x="3519739" y="4749048"/>
              <a:ext cx="249731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1039"/>
            <p:cNvCxnSpPr>
              <a:cxnSpLocks noChangeShapeType="1"/>
              <a:stCxn id="7" idx="3"/>
              <a:endCxn id="23" idx="0"/>
            </p:cNvCxnSpPr>
            <p:nvPr>
              <p:custDataLst>
                <p:tags r:id="rId21"/>
              </p:custDataLst>
            </p:nvPr>
          </p:nvCxnSpPr>
          <p:spPr bwMode="auto">
            <a:xfrm flipH="1">
              <a:off x="2856984" y="4749048"/>
              <a:ext cx="301950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5" name="AutoShape 1033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688380" y="157351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957504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iangle 26"/>
          <p:cNvSpPr/>
          <p:nvPr/>
        </p:nvSpPr>
        <p:spPr>
          <a:xfrm>
            <a:off x="6347193" y="2880165"/>
            <a:ext cx="2017801" cy="1990340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4178841" y="4088996"/>
            <a:ext cx="1800739" cy="2006397"/>
          </a:xfrm>
          <a:prstGeom prst="triangle">
            <a:avLst/>
          </a:prstGeom>
          <a:solidFill>
            <a:srgbClr val="D2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>
            <a:off x="2406415" y="4004841"/>
            <a:ext cx="1868771" cy="2090552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2601856" y="1573519"/>
            <a:ext cx="5675923" cy="4433356"/>
            <a:chOff x="2601856" y="1573519"/>
            <a:chExt cx="5675923" cy="4433356"/>
          </a:xfrm>
        </p:grpSpPr>
        <p:sp>
          <p:nvSpPr>
            <p:cNvPr id="30" name="Oval 1027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7524" y="433353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31" name="Oval 1028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48654" y="436149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2" name="Oval 1029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84209" y="4314581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3" name="Oval 1030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8536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4" name="Oval 1031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39743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/>
                <a:t>5</a:t>
              </a:r>
            </a:p>
          </p:txBody>
        </p:sp>
        <p:sp>
          <p:nvSpPr>
            <p:cNvPr id="35" name="Oval 1032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33253" y="196770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12</a:t>
              </a:r>
            </a:p>
          </p:txBody>
        </p:sp>
        <p:cxnSp>
          <p:nvCxnSpPr>
            <p:cNvPr id="36" name="AutoShape 1033"/>
            <p:cNvCxnSpPr>
              <a:cxnSpLocks noChangeShapeType="1"/>
              <a:stCxn id="37" idx="3"/>
              <a:endCxn id="36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294871" y="2402171"/>
              <a:ext cx="1213107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1034"/>
            <p:cNvCxnSpPr>
              <a:cxnSpLocks noChangeShapeType="1"/>
              <a:stCxn id="37" idx="5"/>
            </p:cNvCxnSpPr>
            <p:nvPr>
              <p:custDataLst>
                <p:tags r:id="rId8"/>
              </p:custDataLst>
            </p:nvPr>
          </p:nvCxnSpPr>
          <p:spPr bwMode="auto">
            <a:xfrm>
              <a:off x="5868783" y="2402171"/>
              <a:ext cx="1474880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1035"/>
            <p:cNvCxnSpPr>
              <a:cxnSpLocks noChangeShapeType="1"/>
              <a:endCxn id="32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7524066" y="3579988"/>
              <a:ext cx="498586" cy="7535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1036"/>
            <p:cNvCxnSpPr>
              <a:cxnSpLocks noChangeShapeType="1"/>
              <a:stCxn id="36" idx="3"/>
              <a:endCxn id="34" idx="0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3339337" y="3579987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0" name="AutoShape 1037"/>
            <p:cNvCxnSpPr>
              <a:cxnSpLocks noChangeShapeType="1"/>
              <a:endCxn id="33" idx="0"/>
            </p:cNvCxnSpPr>
            <p:nvPr>
              <p:custDataLst>
                <p:tags r:id="rId11"/>
              </p:custDataLst>
            </p:nvPr>
          </p:nvCxnSpPr>
          <p:spPr bwMode="auto">
            <a:xfrm>
              <a:off x="4481041" y="3616207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1" name="Oval 1038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9116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7</a:t>
              </a:r>
            </a:p>
          </p:txBody>
        </p:sp>
        <p:cxnSp>
          <p:nvCxnSpPr>
            <p:cNvPr id="42" name="AutoShape 1039"/>
            <p:cNvCxnSpPr>
              <a:cxnSpLocks noChangeShapeType="1"/>
              <a:stCxn id="33" idx="3"/>
              <a:endCxn id="43" idx="0"/>
            </p:cNvCxnSpPr>
            <p:nvPr>
              <p:custDataLst>
                <p:tags r:id="rId13"/>
              </p:custDataLst>
            </p:nvPr>
          </p:nvCxnSpPr>
          <p:spPr bwMode="auto">
            <a:xfrm flipH="1">
              <a:off x="4646297" y="4795962"/>
              <a:ext cx="277082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3" name="Oval 104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5890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10</a:t>
              </a:r>
            </a:p>
          </p:txBody>
        </p:sp>
        <p:cxnSp>
          <p:nvCxnSpPr>
            <p:cNvPr id="44" name="AutoShape 1046"/>
            <p:cNvCxnSpPr>
              <a:cxnSpLocks noChangeShapeType="1"/>
              <a:stCxn id="33" idx="5"/>
              <a:endCxn id="45" idx="0"/>
            </p:cNvCxnSpPr>
            <p:nvPr>
              <p:custDataLst>
                <p:tags r:id="rId15"/>
              </p:custDataLst>
            </p:nvPr>
          </p:nvCxnSpPr>
          <p:spPr bwMode="auto">
            <a:xfrm>
              <a:off x="5284184" y="4795962"/>
              <a:ext cx="329853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5" name="Oval 1030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553048" y="4364409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18</a:t>
              </a:r>
            </a:p>
          </p:txBody>
        </p:sp>
        <p:cxnSp>
          <p:nvCxnSpPr>
            <p:cNvPr id="46" name="AutoShape 1036"/>
            <p:cNvCxnSpPr>
              <a:cxnSpLocks noChangeShapeType="1"/>
              <a:endCxn id="47" idx="0"/>
            </p:cNvCxnSpPr>
            <p:nvPr>
              <p:custDataLst>
                <p:tags r:id="rId17"/>
              </p:custDataLst>
            </p:nvPr>
          </p:nvCxnSpPr>
          <p:spPr bwMode="auto">
            <a:xfrm flipH="1">
              <a:off x="6808176" y="3654530"/>
              <a:ext cx="403116" cy="7098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7" name="Oval 1030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21482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8" name="Oval 103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856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49" name="AutoShape 1046"/>
            <p:cNvCxnSpPr>
              <a:cxnSpLocks noChangeShapeType="1"/>
              <a:stCxn id="34" idx="5"/>
            </p:cNvCxnSpPr>
            <p:nvPr>
              <p:custDataLst>
                <p:tags r:id="rId20"/>
              </p:custDataLst>
            </p:nvPr>
          </p:nvCxnSpPr>
          <p:spPr bwMode="auto">
            <a:xfrm>
              <a:off x="3519739" y="4749048"/>
              <a:ext cx="249731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0" name="AutoShape 1039"/>
            <p:cNvCxnSpPr>
              <a:cxnSpLocks noChangeShapeType="1"/>
              <a:stCxn id="34" idx="3"/>
              <a:endCxn id="50" idx="0"/>
            </p:cNvCxnSpPr>
            <p:nvPr>
              <p:custDataLst>
                <p:tags r:id="rId21"/>
              </p:custDataLst>
            </p:nvPr>
          </p:nvCxnSpPr>
          <p:spPr bwMode="auto">
            <a:xfrm flipH="1">
              <a:off x="2856984" y="4749048"/>
              <a:ext cx="301950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1" name="AutoShape 1033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688380" y="157351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429204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iangle 26"/>
          <p:cNvSpPr/>
          <p:nvPr/>
        </p:nvSpPr>
        <p:spPr>
          <a:xfrm>
            <a:off x="6505588" y="3145520"/>
            <a:ext cx="1676150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>
            <a:off x="4294872" y="4314581"/>
            <a:ext cx="1573911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2533697" y="4314581"/>
            <a:ext cx="161128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7" name="Oval 1031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4039743" y="3145520"/>
            <a:ext cx="510255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/>
              <a:t>5</a:t>
            </a:r>
          </a:p>
        </p:txBody>
      </p:sp>
      <p:sp>
        <p:nvSpPr>
          <p:cNvPr id="58" name="Oval 1032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5433253" y="1967704"/>
            <a:ext cx="510255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12</a:t>
            </a:r>
          </a:p>
        </p:txBody>
      </p:sp>
      <p:cxnSp>
        <p:nvCxnSpPr>
          <p:cNvPr id="59" name="AutoShape 1033"/>
          <p:cNvCxnSpPr>
            <a:cxnSpLocks noChangeShapeType="1"/>
            <a:stCxn id="60" idx="3"/>
            <a:endCxn id="59" idx="0"/>
          </p:cNvCxnSpPr>
          <p:nvPr>
            <p:custDataLst>
              <p:tags r:id="rId3"/>
            </p:custDataLst>
          </p:nvPr>
        </p:nvCxnSpPr>
        <p:spPr bwMode="auto">
          <a:xfrm flipH="1">
            <a:off x="4294871" y="2402171"/>
            <a:ext cx="1213107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0" name="AutoShape 1034"/>
          <p:cNvCxnSpPr>
            <a:cxnSpLocks noChangeShapeType="1"/>
            <a:stCxn id="60" idx="5"/>
          </p:cNvCxnSpPr>
          <p:nvPr>
            <p:custDataLst>
              <p:tags r:id="rId4"/>
            </p:custDataLst>
          </p:nvPr>
        </p:nvCxnSpPr>
        <p:spPr bwMode="auto">
          <a:xfrm>
            <a:off x="5868783" y="2402171"/>
            <a:ext cx="147488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2" name="AutoShape 1036"/>
          <p:cNvCxnSpPr>
            <a:cxnSpLocks noChangeShapeType="1"/>
            <a:stCxn id="59" idx="3"/>
            <a:endCxn id="57" idx="0"/>
          </p:cNvCxnSpPr>
          <p:nvPr>
            <p:custDataLst>
              <p:tags r:id="rId5"/>
            </p:custDataLst>
          </p:nvPr>
        </p:nvCxnSpPr>
        <p:spPr bwMode="auto">
          <a:xfrm flipH="1">
            <a:off x="3339337" y="3579987"/>
            <a:ext cx="775131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3" name="AutoShape 1037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4481041" y="3616207"/>
            <a:ext cx="622741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74" name="AutoShape 1033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5688380" y="1573519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57848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1032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5433253" y="1967704"/>
            <a:ext cx="510255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7" name="Triangle 26"/>
          <p:cNvSpPr/>
          <p:nvPr/>
        </p:nvSpPr>
        <p:spPr>
          <a:xfrm>
            <a:off x="6505588" y="3145520"/>
            <a:ext cx="1676150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>
            <a:off x="4294872" y="4314581"/>
            <a:ext cx="1573911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2533697" y="4314581"/>
            <a:ext cx="161128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3" name="AutoShape 1033"/>
          <p:cNvCxnSpPr>
            <a:cxnSpLocks noChangeShapeType="1"/>
            <a:stCxn id="24" idx="3"/>
            <a:endCxn id="23" idx="0"/>
          </p:cNvCxnSpPr>
          <p:nvPr>
            <p:custDataLst>
              <p:tags r:id="rId2"/>
            </p:custDataLst>
          </p:nvPr>
        </p:nvCxnSpPr>
        <p:spPr bwMode="auto">
          <a:xfrm flipH="1">
            <a:off x="4294871" y="2402171"/>
            <a:ext cx="1213107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1034"/>
          <p:cNvCxnSpPr>
            <a:cxnSpLocks noChangeShapeType="1"/>
            <a:stCxn id="24" idx="5"/>
          </p:cNvCxnSpPr>
          <p:nvPr>
            <p:custDataLst>
              <p:tags r:id="rId3"/>
            </p:custDataLst>
          </p:nvPr>
        </p:nvCxnSpPr>
        <p:spPr bwMode="auto">
          <a:xfrm>
            <a:off x="5868783" y="2402171"/>
            <a:ext cx="147488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8" name="AutoShape 1036"/>
          <p:cNvCxnSpPr>
            <a:cxnSpLocks noChangeShapeType="1"/>
            <a:stCxn id="23" idx="3"/>
          </p:cNvCxnSpPr>
          <p:nvPr>
            <p:custDataLst>
              <p:tags r:id="rId4"/>
            </p:custDataLst>
          </p:nvPr>
        </p:nvCxnSpPr>
        <p:spPr bwMode="auto">
          <a:xfrm flipH="1">
            <a:off x="3339337" y="3579987"/>
            <a:ext cx="775131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9" name="AutoShape 1037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4481041" y="3616207"/>
            <a:ext cx="622741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0" name="AutoShape 1033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5688380" y="1573519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" name="Rounded Rectangle 3"/>
          <p:cNvSpPr/>
          <p:nvPr/>
        </p:nvSpPr>
        <p:spPr>
          <a:xfrm>
            <a:off x="3994017" y="3099096"/>
            <a:ext cx="601705" cy="593103"/>
          </a:xfrm>
          <a:prstGeom prst="roundRect">
            <a:avLst/>
          </a:prstGeom>
          <a:solidFill>
            <a:srgbClr val="F5FFB4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387527" y="1931484"/>
            <a:ext cx="601705" cy="593103"/>
          </a:xfrm>
          <a:prstGeom prst="roundRect">
            <a:avLst/>
          </a:prstGeom>
          <a:solidFill>
            <a:srgbClr val="C6FFB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70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Single Rotation</a:t>
            </a:r>
          </a:p>
        </p:txBody>
      </p:sp>
      <p:grpSp>
        <p:nvGrpSpPr>
          <p:cNvPr id="702" name="Group 701"/>
          <p:cNvGrpSpPr/>
          <p:nvPr/>
        </p:nvGrpSpPr>
        <p:grpSpPr>
          <a:xfrm>
            <a:off x="550829" y="1564958"/>
            <a:ext cx="4675558" cy="4689903"/>
            <a:chOff x="550829" y="1385499"/>
            <a:chExt cx="4675558" cy="4689903"/>
          </a:xfrm>
        </p:grpSpPr>
        <p:sp>
          <p:nvSpPr>
            <p:cNvPr id="27" name="Triangle 26"/>
            <p:cNvSpPr/>
            <p:nvPr/>
          </p:nvSpPr>
          <p:spPr>
            <a:xfrm>
              <a:off x="3550237" y="3127671"/>
              <a:ext cx="1676150" cy="1843169"/>
            </a:xfrm>
            <a:prstGeom prst="triangle">
              <a:avLst/>
            </a:prstGeom>
            <a:solidFill>
              <a:srgbClr val="F2F2F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E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Triangle 24"/>
            <p:cNvSpPr/>
            <p:nvPr/>
          </p:nvSpPr>
          <p:spPr>
            <a:xfrm>
              <a:off x="2312004" y="4294590"/>
              <a:ext cx="1573911" cy="1780812"/>
            </a:xfrm>
            <a:prstGeom prst="triangle">
              <a:avLst/>
            </a:prstGeom>
            <a:solidFill>
              <a:srgbClr val="D2F3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C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riangle 2"/>
            <p:cNvSpPr/>
            <p:nvPr/>
          </p:nvSpPr>
          <p:spPr>
            <a:xfrm>
              <a:off x="550829" y="4294590"/>
              <a:ext cx="1611280" cy="1780812"/>
            </a:xfrm>
            <a:prstGeom prst="triangle">
              <a:avLst/>
            </a:prstGeom>
            <a:solidFill>
              <a:srgbClr val="F2F2F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A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8" name="AutoShape 1036"/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 flipH="1">
              <a:off x="1356469" y="3559996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1037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2498173" y="3596216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0" name="AutoShape 1033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3335575" y="138549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" name="Rounded Rectangle 3"/>
            <p:cNvSpPr/>
            <p:nvPr/>
          </p:nvSpPr>
          <p:spPr>
            <a:xfrm>
              <a:off x="2011149" y="3079105"/>
              <a:ext cx="601705" cy="593103"/>
            </a:xfrm>
            <a:prstGeom prst="roundRect">
              <a:avLst/>
            </a:prstGeom>
            <a:solidFill>
              <a:srgbClr val="F5FFB4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7" name="AutoShape 1034"/>
            <p:cNvCxnSpPr>
              <a:cxnSpLocks noChangeShapeType="1"/>
              <a:endCxn id="27" idx="0"/>
            </p:cNvCxnSpPr>
            <p:nvPr>
              <p:custDataLst>
                <p:tags r:id="rId4"/>
              </p:custDataLst>
            </p:nvPr>
          </p:nvCxnSpPr>
          <p:spPr bwMode="auto">
            <a:xfrm>
              <a:off x="3550237" y="2313070"/>
              <a:ext cx="838075" cy="8146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96" name="AutoShape 1033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 flipH="1">
              <a:off x="2316672" y="2332985"/>
              <a:ext cx="804242" cy="76993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3" name="Rounded Rectangle 12"/>
            <p:cNvSpPr/>
            <p:nvPr/>
          </p:nvSpPr>
          <p:spPr>
            <a:xfrm>
              <a:off x="3034723" y="1811686"/>
              <a:ext cx="601705" cy="593103"/>
            </a:xfrm>
            <a:prstGeom prst="roundRect">
              <a:avLst/>
            </a:prstGeom>
            <a:solidFill>
              <a:srgbClr val="C6FFBF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040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Single Rotation</a:t>
            </a:r>
          </a:p>
        </p:txBody>
      </p:sp>
      <p:sp>
        <p:nvSpPr>
          <p:cNvPr id="27" name="Triangle 26"/>
          <p:cNvSpPr/>
          <p:nvPr/>
        </p:nvSpPr>
        <p:spPr>
          <a:xfrm flipH="1">
            <a:off x="6494429" y="3432860"/>
            <a:ext cx="1676150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 flipH="1">
            <a:off x="7834901" y="4599779"/>
            <a:ext cx="1573911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 flipH="1">
            <a:off x="9558707" y="4599779"/>
            <a:ext cx="161128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AutoShape 1036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9589216" y="3865185"/>
            <a:ext cx="775131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9" name="AutoShape 1037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 flipH="1">
            <a:off x="8599902" y="3901405"/>
            <a:ext cx="622741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0" name="AutoShape 1033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 flipH="1">
            <a:off x="8385240" y="1690688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" name="Rounded Rectangle 3"/>
          <p:cNvSpPr/>
          <p:nvPr/>
        </p:nvSpPr>
        <p:spPr>
          <a:xfrm flipH="1">
            <a:off x="9107962" y="3384294"/>
            <a:ext cx="601705" cy="593103"/>
          </a:xfrm>
          <a:prstGeom prst="roundRect">
            <a:avLst/>
          </a:prstGeom>
          <a:solidFill>
            <a:srgbClr val="C6FFB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7" name="AutoShape 1034"/>
          <p:cNvCxnSpPr>
            <a:cxnSpLocks noChangeShapeType="1"/>
            <a:endCxn id="27" idx="0"/>
          </p:cNvCxnSpPr>
          <p:nvPr>
            <p:custDataLst>
              <p:tags r:id="rId4"/>
            </p:custDataLst>
          </p:nvPr>
        </p:nvCxnSpPr>
        <p:spPr bwMode="auto">
          <a:xfrm flipH="1">
            <a:off x="7332504" y="2618259"/>
            <a:ext cx="838075" cy="81460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96" name="AutoShape 1033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8599902" y="2638174"/>
            <a:ext cx="804242" cy="76993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Rounded Rectangle 12"/>
          <p:cNvSpPr/>
          <p:nvPr/>
        </p:nvSpPr>
        <p:spPr>
          <a:xfrm flipH="1">
            <a:off x="8084388" y="2116875"/>
            <a:ext cx="601705" cy="593103"/>
          </a:xfrm>
          <a:prstGeom prst="roundRect">
            <a:avLst/>
          </a:prstGeom>
          <a:solidFill>
            <a:srgbClr val="F5FFB4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5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Rotations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690688"/>
            <a:ext cx="7997440" cy="396748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6055517"/>
            <a:ext cx="105156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</a:p>
        </p:txBody>
      </p:sp>
    </p:spTree>
    <p:extLst>
      <p:ext uri="{BB962C8B-B14F-4D97-AF65-F5344CB8AC3E}">
        <p14:creationId xmlns:p14="http://schemas.microsoft.com/office/powerpoint/2010/main" val="1241292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 (more specific):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795272"/>
            <a:ext cx="958596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Insert the new node as in our generic BST (a new leaf)</a:t>
            </a:r>
            <a:br>
              <a:rPr lang="en-US" dirty="0"/>
            </a:b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node on the path from the root to the new leaf, the insertion may (or may not) have changed the node’s height</a:t>
            </a:r>
            <a:br>
              <a:rPr lang="en-US" dirty="0"/>
            </a:b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 after insertion in a subtree,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Arial"/>
              <a:buNone/>
            </a:pPr>
            <a:endParaRPr lang="en-US" sz="1500" dirty="0"/>
          </a:p>
          <a:p>
            <a:pPr marL="457200" indent="-457200">
              <a:buFont typeface="Arial"/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776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#1: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25829" y="1484949"/>
            <a:ext cx="4606291" cy="4800600"/>
            <a:chOff x="560069" y="1462089"/>
            <a:chExt cx="4606291" cy="4800600"/>
          </a:xfrm>
        </p:grpSpPr>
        <p:sp>
          <p:nvSpPr>
            <p:cNvPr id="20" name="Rectangle 19"/>
            <p:cNvSpPr/>
            <p:nvPr/>
          </p:nvSpPr>
          <p:spPr>
            <a:xfrm>
              <a:off x="560069" y="1462089"/>
              <a:ext cx="4606291" cy="4800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744001" y="3856485"/>
              <a:ext cx="2024784" cy="2237824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riangle 5"/>
            <p:cNvSpPr/>
            <p:nvPr/>
          </p:nvSpPr>
          <p:spPr>
            <a:xfrm>
              <a:off x="3457797" y="2938982"/>
              <a:ext cx="1299959" cy="1429492"/>
            </a:xfrm>
            <a:prstGeom prst="triangle">
              <a:avLst/>
            </a:prstGeom>
            <a:solidFill>
              <a:srgbClr val="F2F2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E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>
              <a:off x="2497470" y="3844000"/>
              <a:ext cx="1220666" cy="1381131"/>
            </a:xfrm>
            <a:prstGeom prst="triangle">
              <a:avLst/>
            </a:prstGeom>
            <a:solidFill>
              <a:srgbClr val="D2F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C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riangle 7"/>
            <p:cNvSpPr/>
            <p:nvPr/>
          </p:nvSpPr>
          <p:spPr>
            <a:xfrm>
              <a:off x="1131569" y="3844000"/>
              <a:ext cx="1249648" cy="1381131"/>
            </a:xfrm>
            <a:prstGeom prst="triangle">
              <a:avLst/>
            </a:prstGeom>
            <a:solidFill>
              <a:srgbClr val="F2F2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A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AutoShape 1036"/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 flipH="1">
              <a:off x="1756393" y="3274277"/>
              <a:ext cx="601162" cy="56972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0" name="AutoShape 1037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2641856" y="3302368"/>
              <a:ext cx="482975" cy="57801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1" name="AutoShape 1033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3291313" y="1587819"/>
              <a:ext cx="1" cy="31869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sp>
          <p:nvSpPr>
            <p:cNvPr id="12" name="Rounded Rectangle 11"/>
            <p:cNvSpPr/>
            <p:nvPr/>
          </p:nvSpPr>
          <p:spPr>
            <a:xfrm>
              <a:off x="2264138" y="2901316"/>
              <a:ext cx="466660" cy="459988"/>
            </a:xfrm>
            <a:prstGeom prst="roundRect">
              <a:avLst/>
            </a:prstGeom>
            <a:solidFill>
              <a:srgbClr val="F5FFB4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AutoShape 1034"/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>
              <a:off x="3457797" y="2307208"/>
              <a:ext cx="649979" cy="63177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3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 flipH="1">
              <a:off x="2501090" y="2322653"/>
              <a:ext cx="623740" cy="5971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sp>
          <p:nvSpPr>
            <p:cNvPr id="15" name="Rounded Rectangle 14"/>
            <p:cNvSpPr/>
            <p:nvPr/>
          </p:nvSpPr>
          <p:spPr>
            <a:xfrm>
              <a:off x="3057984" y="1918354"/>
              <a:ext cx="466660" cy="459988"/>
            </a:xfrm>
            <a:prstGeom prst="roundRect">
              <a:avLst/>
            </a:prstGeom>
            <a:solidFill>
              <a:srgbClr val="C6FFBF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89733" y="5564860"/>
              <a:ext cx="466660" cy="459988"/>
            </a:xfrm>
            <a:prstGeom prst="roundRect">
              <a:avLst/>
            </a:prstGeom>
            <a:solidFill>
              <a:srgbClr val="F2F2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a’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AutoShape 1036"/>
            <p:cNvCxnSpPr>
              <a:cxnSpLocks noChangeShapeType="1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1527181" y="5237616"/>
              <a:ext cx="106654" cy="3272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6055517"/>
            <a:ext cx="105156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</a:p>
        </p:txBody>
      </p:sp>
    </p:spTree>
    <p:extLst>
      <p:ext uri="{BB962C8B-B14F-4D97-AF65-F5344CB8AC3E}">
        <p14:creationId xmlns:p14="http://schemas.microsoft.com/office/powerpoint/2010/main" val="614442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 for left-left case: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insert(16)</a:t>
            </a:r>
            <a:r>
              <a:rPr lang="en-US" dirty="0"/>
              <a:t> 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956310" y="2080260"/>
            <a:ext cx="4370070" cy="3806190"/>
            <a:chOff x="152400" y="1371600"/>
            <a:chExt cx="5105400" cy="2686050"/>
          </a:xfrm>
        </p:grpSpPr>
        <p:sp>
          <p:nvSpPr>
            <p:cNvPr id="30" name="Oval 4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854200" y="2552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31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62000" y="2552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4</a:t>
              </a:r>
            </a:p>
          </p:txBody>
        </p:sp>
        <p:sp>
          <p:nvSpPr>
            <p:cNvPr id="32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165600" y="18859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33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473200" y="18859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8</a:t>
              </a:r>
            </a:p>
          </p:txBody>
        </p:sp>
        <p:sp>
          <p:nvSpPr>
            <p:cNvPr id="34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794000" y="1371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35" name="AutoShape 9"/>
            <p:cNvCxnSpPr>
              <a:cxnSpLocks noChangeShapeType="1"/>
              <a:stCxn id="38" idx="3"/>
              <a:endCxn id="3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1727200" y="1635125"/>
              <a:ext cx="1141413" cy="231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" name="AutoShape 10"/>
            <p:cNvCxnSpPr>
              <a:cxnSpLocks noChangeShapeType="1"/>
              <a:stCxn id="38" idx="5"/>
              <a:endCxn id="36" idx="0"/>
            </p:cNvCxnSpPr>
            <p:nvPr>
              <p:custDataLst>
                <p:tags r:id="rId7"/>
              </p:custDataLst>
            </p:nvPr>
          </p:nvCxnSpPr>
          <p:spPr bwMode="auto">
            <a:xfrm rot="16200000" flipH="1">
              <a:off x="3688379" y="1154728"/>
              <a:ext cx="270447" cy="11919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" name="AutoShape 12"/>
            <p:cNvCxnSpPr>
              <a:cxnSpLocks noChangeShapeType="1"/>
              <a:stCxn id="37" idx="3"/>
              <a:endCxn id="35" idx="0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1016000" y="21494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8" name="AutoShape 13"/>
            <p:cNvCxnSpPr>
              <a:cxnSpLocks noChangeShapeType="1"/>
              <a:stCxn id="37" idx="5"/>
              <a:endCxn id="34" idx="0"/>
            </p:cNvCxnSpPr>
            <p:nvPr>
              <p:custDataLst>
                <p:tags r:id="rId9"/>
              </p:custDataLst>
            </p:nvPr>
          </p:nvCxnSpPr>
          <p:spPr bwMode="auto">
            <a:xfrm rot="16200000" flipH="1">
              <a:off x="1796079" y="2240578"/>
              <a:ext cx="422847" cy="201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9" name="Oval 1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52400" y="3219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3</a:t>
              </a:r>
            </a:p>
          </p:txBody>
        </p:sp>
        <p:cxnSp>
          <p:nvCxnSpPr>
            <p:cNvPr id="40" name="AutoShape 15"/>
            <p:cNvCxnSpPr>
              <a:cxnSpLocks noChangeShapeType="1"/>
              <a:stCxn id="35" idx="3"/>
              <a:endCxn id="43" idx="0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406400" y="2816225"/>
              <a:ext cx="4302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1" name="Oval 1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270000" y="3200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6</a:t>
              </a:r>
            </a:p>
          </p:txBody>
        </p:sp>
        <p:cxnSp>
          <p:nvCxnSpPr>
            <p:cNvPr id="42" name="AutoShape 17"/>
            <p:cNvCxnSpPr>
              <a:cxnSpLocks noChangeShapeType="1"/>
              <a:stCxn id="35" idx="5"/>
              <a:endCxn id="4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1195388" y="2816225"/>
              <a:ext cx="328612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3" name="Oval 1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79800" y="2551113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44" name="AutoShape 19"/>
            <p:cNvCxnSpPr>
              <a:cxnSpLocks noChangeShapeType="1"/>
              <a:stCxn id="36" idx="3"/>
              <a:endCxn id="47" idx="0"/>
            </p:cNvCxnSpPr>
            <p:nvPr>
              <p:custDataLst>
                <p:tags r:id="rId15"/>
              </p:custDataLst>
            </p:nvPr>
          </p:nvCxnSpPr>
          <p:spPr bwMode="auto">
            <a:xfrm rot="5400000">
              <a:off x="3776268" y="2087386"/>
              <a:ext cx="421260" cy="5061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5" name="AutoShape 22"/>
            <p:cNvCxnSpPr>
              <a:cxnSpLocks noChangeShapeType="1"/>
              <a:stCxn id="47" idx="3"/>
              <a:endCxn id="51" idx="0"/>
            </p:cNvCxnSpPr>
            <p:nvPr>
              <p:custDataLst>
                <p:tags r:id="rId16"/>
              </p:custDataLst>
            </p:nvPr>
          </p:nvCxnSpPr>
          <p:spPr bwMode="auto">
            <a:xfrm rot="5400000">
              <a:off x="3193656" y="2877961"/>
              <a:ext cx="443484" cy="277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6" name="AutoShape 23"/>
            <p:cNvCxnSpPr>
              <a:cxnSpLocks noChangeShapeType="1"/>
              <a:endCxn id="52" idx="0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822700" y="28956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7" name="Oval 24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022600" y="3238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17</a:t>
              </a:r>
            </a:p>
          </p:txBody>
        </p:sp>
        <p:sp>
          <p:nvSpPr>
            <p:cNvPr id="48" name="Oval 25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11600" y="3238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20</a:t>
              </a:r>
            </a:p>
          </p:txBody>
        </p:sp>
        <p:sp>
          <p:nvSpPr>
            <p:cNvPr id="49" name="Oval 26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749800" y="2514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50" name="AutoShape 27"/>
            <p:cNvCxnSpPr>
              <a:cxnSpLocks noChangeShapeType="1"/>
            </p:cNvCxnSpPr>
            <p:nvPr>
              <p:custDataLst>
                <p:tags r:id="rId21"/>
              </p:custDataLst>
            </p:nvPr>
          </p:nvCxnSpPr>
          <p:spPr bwMode="auto">
            <a:xfrm>
              <a:off x="4521200" y="2133600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1" name="AutoShape 30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 flipH="1">
              <a:off x="2921000" y="3505200"/>
              <a:ext cx="304800" cy="247650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52" name="Oval 31"/>
            <p:cNvSpPr>
              <a:spLocks noChangeAspect="1"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667000" y="3771900"/>
              <a:ext cx="508000" cy="28575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0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1A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698200" y="1148167"/>
            <a:ext cx="5014800" cy="3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AVL?</a:t>
            </a:r>
            <a:endParaRPr sz="3200" b="1"/>
          </a:p>
          <a:p>
            <a:endParaRPr sz="3200" b="1"/>
          </a:p>
          <a:p>
            <a:endParaRPr sz="3200">
              <a:solidFill>
                <a:srgbClr val="CC0000"/>
              </a:solidFill>
            </a:endParaRPr>
          </a:p>
          <a:p>
            <a:endParaRPr sz="3200" b="1">
              <a:solidFill>
                <a:srgbClr val="CC0000"/>
              </a:solidFill>
            </a:endParaRPr>
          </a:p>
          <a:p>
            <a:endParaRPr sz="3200" b="1">
              <a:solidFill>
                <a:srgbClr val="CC0000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6258503" y="3274984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117" name="Google Shape;117;p19"/>
          <p:cNvSpPr/>
          <p:nvPr/>
        </p:nvSpPr>
        <p:spPr>
          <a:xfrm>
            <a:off x="7889703" y="2376551"/>
            <a:ext cx="781600" cy="7816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118" name="Google Shape;118;p19"/>
          <p:cNvSpPr/>
          <p:nvPr/>
        </p:nvSpPr>
        <p:spPr>
          <a:xfrm>
            <a:off x="9331303" y="3274984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119" name="Google Shape;119;p19"/>
          <p:cNvCxnSpPr>
            <a:stCxn id="117" idx="5"/>
            <a:endCxn id="118" idx="2"/>
          </p:cNvCxnSpPr>
          <p:nvPr/>
        </p:nvCxnSpPr>
        <p:spPr>
          <a:xfrm>
            <a:off x="8556840" y="3043687"/>
            <a:ext cx="774400" cy="622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9"/>
          <p:cNvCxnSpPr>
            <a:stCxn id="117" idx="3"/>
            <a:endCxn id="116" idx="6"/>
          </p:cNvCxnSpPr>
          <p:nvPr/>
        </p:nvCxnSpPr>
        <p:spPr>
          <a:xfrm flipH="1">
            <a:off x="7040165" y="3043687"/>
            <a:ext cx="964000" cy="622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19"/>
          <p:cNvSpPr/>
          <p:nvPr/>
        </p:nvSpPr>
        <p:spPr>
          <a:xfrm>
            <a:off x="8075336" y="4300517"/>
            <a:ext cx="781600" cy="7816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</a:t>
            </a:r>
            <a:endParaRPr sz="2400" b="1"/>
          </a:p>
        </p:txBody>
      </p:sp>
      <p:cxnSp>
        <p:nvCxnSpPr>
          <p:cNvPr id="122" name="Google Shape;122;p19"/>
          <p:cNvCxnSpPr>
            <a:stCxn id="118" idx="3"/>
            <a:endCxn id="121" idx="7"/>
          </p:cNvCxnSpPr>
          <p:nvPr/>
        </p:nvCxnSpPr>
        <p:spPr>
          <a:xfrm flipH="1">
            <a:off x="8742565" y="3942120"/>
            <a:ext cx="703200" cy="47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31620"/>
            <a:ext cx="4131327" cy="457866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453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right-right case: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insert(26)</a:t>
            </a:r>
            <a:r>
              <a:rPr lang="en-US" dirty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6226" y="2268337"/>
            <a:ext cx="4840464" cy="3738562"/>
            <a:chOff x="838200" y="1690688"/>
            <a:chExt cx="5164002" cy="4021162"/>
          </a:xfrm>
        </p:grpSpPr>
        <p:sp>
          <p:nvSpPr>
            <p:cNvPr id="28" name="Oval 4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303230" y="3458859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29" name="Oval 5"/>
            <p:cNvSpPr>
              <a:spLocks noChangeAspect="1"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362987" y="3458859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4</a:t>
              </a:r>
            </a:p>
          </p:txBody>
        </p:sp>
        <p:sp>
          <p:nvSpPr>
            <p:cNvPr id="53" name="Oval 6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293047" y="246069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55" name="Oval 7"/>
            <p:cNvSpPr>
              <a:spLocks noChangeAspect="1"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975238" y="246069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8</a:t>
              </a:r>
            </a:p>
          </p:txBody>
        </p:sp>
        <p:sp>
          <p:nvSpPr>
            <p:cNvPr id="56" name="Oval 8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112277" y="169068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57" name="AutoShape 9"/>
            <p:cNvCxnSpPr>
              <a:cxnSpLocks noChangeShapeType="1"/>
              <a:stCxn id="59" idx="3"/>
              <a:endCxn id="58" idx="0"/>
            </p:cNvCxnSpPr>
            <p:nvPr>
              <p:custDataLst>
                <p:tags r:id="rId29"/>
              </p:custDataLst>
            </p:nvPr>
          </p:nvCxnSpPr>
          <p:spPr bwMode="auto">
            <a:xfrm flipH="1">
              <a:off x="2193899" y="2085199"/>
              <a:ext cx="982609" cy="3469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8" name="AutoShape 10"/>
            <p:cNvCxnSpPr>
              <a:cxnSpLocks noChangeShapeType="1"/>
              <a:stCxn id="59" idx="5"/>
              <a:endCxn id="57" idx="0"/>
            </p:cNvCxnSpPr>
            <p:nvPr>
              <p:custDataLst>
                <p:tags r:id="rId30"/>
              </p:custDataLst>
            </p:nvPr>
          </p:nvCxnSpPr>
          <p:spPr bwMode="auto">
            <a:xfrm rot="16200000" flipH="1">
              <a:off x="3796194" y="1745182"/>
              <a:ext cx="404874" cy="102615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9" name="AutoShape 12"/>
            <p:cNvCxnSpPr>
              <a:cxnSpLocks noChangeShapeType="1"/>
              <a:stCxn id="58" idx="3"/>
              <a:endCxn id="56" idx="0"/>
            </p:cNvCxnSpPr>
            <p:nvPr>
              <p:custDataLst>
                <p:tags r:id="rId31"/>
              </p:custDataLst>
            </p:nvPr>
          </p:nvCxnSpPr>
          <p:spPr bwMode="auto">
            <a:xfrm flipH="1">
              <a:off x="1581648" y="2855209"/>
              <a:ext cx="457822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0" name="AutoShape 13"/>
            <p:cNvCxnSpPr>
              <a:cxnSpLocks noChangeShapeType="1"/>
              <a:stCxn id="58" idx="5"/>
              <a:endCxn id="55" idx="0"/>
            </p:cNvCxnSpPr>
            <p:nvPr>
              <p:custDataLst>
                <p:tags r:id="rId32"/>
              </p:custDataLst>
            </p:nvPr>
          </p:nvCxnSpPr>
          <p:spPr bwMode="auto">
            <a:xfrm rot="16200000" flipH="1">
              <a:off x="2118691" y="3055657"/>
              <a:ext cx="633025" cy="173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1" name="AutoShape 15"/>
            <p:cNvCxnSpPr>
              <a:cxnSpLocks noChangeShapeType="1"/>
              <a:stCxn id="56" idx="3"/>
            </p:cNvCxnSpPr>
            <p:nvPr>
              <p:custDataLst>
                <p:tags r:id="rId33"/>
              </p:custDataLst>
            </p:nvPr>
          </p:nvCxnSpPr>
          <p:spPr bwMode="auto">
            <a:xfrm flipH="1">
              <a:off x="1056861" y="3853370"/>
              <a:ext cx="370358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2" name="Oval 16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800309" y="4428500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6</a:t>
              </a:r>
            </a:p>
          </p:txBody>
        </p:sp>
        <p:cxnSp>
          <p:nvCxnSpPr>
            <p:cNvPr id="63" name="AutoShape 17"/>
            <p:cNvCxnSpPr>
              <a:cxnSpLocks noChangeShapeType="1"/>
              <a:stCxn id="56" idx="5"/>
              <a:endCxn id="65" idx="0"/>
            </p:cNvCxnSpPr>
            <p:nvPr>
              <p:custDataLst>
                <p:tags r:id="rId35"/>
              </p:custDataLst>
            </p:nvPr>
          </p:nvCxnSpPr>
          <p:spPr bwMode="auto">
            <a:xfrm>
              <a:off x="1736078" y="3853370"/>
              <a:ext cx="282893" cy="5466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4" name="Oval 18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702662" y="3472935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65" name="AutoShape 19"/>
            <p:cNvCxnSpPr>
              <a:cxnSpLocks noChangeShapeType="1"/>
              <a:stCxn id="57" idx="3"/>
              <a:endCxn id="67" idx="0"/>
            </p:cNvCxnSpPr>
            <p:nvPr>
              <p:custDataLst>
                <p:tags r:id="rId37"/>
              </p:custDataLst>
            </p:nvPr>
          </p:nvCxnSpPr>
          <p:spPr bwMode="auto">
            <a:xfrm flipH="1">
              <a:off x="3921323" y="2825834"/>
              <a:ext cx="435769" cy="6471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6" name="Oval 24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511708" y="448553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23</a:t>
              </a:r>
            </a:p>
          </p:txBody>
        </p:sp>
        <p:sp>
          <p:nvSpPr>
            <p:cNvPr id="67" name="Oval 25"/>
            <p:cNvSpPr>
              <a:spLocks noChangeAspect="1"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5335415" y="448553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25</a:t>
              </a:r>
            </a:p>
          </p:txBody>
        </p:sp>
        <p:cxnSp>
          <p:nvCxnSpPr>
            <p:cNvPr id="68" name="AutoShape 27"/>
            <p:cNvCxnSpPr>
              <a:cxnSpLocks noChangeShapeType="1"/>
            </p:cNvCxnSpPr>
            <p:nvPr>
              <p:custDataLst>
                <p:tags r:id="rId40"/>
              </p:custDataLst>
            </p:nvPr>
          </p:nvCxnSpPr>
          <p:spPr bwMode="auto">
            <a:xfrm>
              <a:off x="4599173" y="2831443"/>
              <a:ext cx="457822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9" name="AutoShape 30"/>
            <p:cNvCxnSpPr>
              <a:cxnSpLocks noChangeShapeType="1"/>
              <a:stCxn id="72" idx="4"/>
            </p:cNvCxnSpPr>
            <p:nvPr>
              <p:custDataLst>
                <p:tags r:id="rId41"/>
              </p:custDataLst>
            </p:nvPr>
          </p:nvCxnSpPr>
          <p:spPr bwMode="auto">
            <a:xfrm>
              <a:off x="5554077" y="4913321"/>
              <a:ext cx="229464" cy="370745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70" name="Oval 31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5564880" y="5284067"/>
              <a:ext cx="437322" cy="427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26</a:t>
              </a:r>
            </a:p>
          </p:txBody>
        </p:sp>
        <p:sp>
          <p:nvSpPr>
            <p:cNvPr id="71" name="Oval 14"/>
            <p:cNvSpPr>
              <a:spLocks noChangeAspect="1"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838200" y="4429382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 3</a:t>
              </a:r>
            </a:p>
          </p:txBody>
        </p:sp>
        <p:sp>
          <p:nvSpPr>
            <p:cNvPr id="72" name="Oval 26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838334" y="341028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73" name="AutoShape 27"/>
            <p:cNvCxnSpPr>
              <a:cxnSpLocks noChangeShapeType="1"/>
            </p:cNvCxnSpPr>
            <p:nvPr>
              <p:custDataLst>
                <p:tags r:id="rId45"/>
              </p:custDataLst>
            </p:nvPr>
          </p:nvCxnSpPr>
          <p:spPr bwMode="auto">
            <a:xfrm>
              <a:off x="5211612" y="3775424"/>
              <a:ext cx="391228" cy="7147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4" name="AutoShape 27"/>
            <p:cNvCxnSpPr>
              <a:cxnSpLocks noChangeShapeType="1"/>
            </p:cNvCxnSpPr>
            <p:nvPr>
              <p:custDataLst>
                <p:tags r:id="rId46"/>
              </p:custDataLst>
            </p:nvPr>
          </p:nvCxnSpPr>
          <p:spPr bwMode="auto">
            <a:xfrm flipH="1">
              <a:off x="4722793" y="3838071"/>
              <a:ext cx="334202" cy="6520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4" name="Group 3"/>
          <p:cNvGrpSpPr/>
          <p:nvPr/>
        </p:nvGrpSpPr>
        <p:grpSpPr>
          <a:xfrm>
            <a:off x="7030162" y="2127333"/>
            <a:ext cx="4723524" cy="3239237"/>
            <a:chOff x="1477706" y="2711550"/>
            <a:chExt cx="5803393" cy="2295525"/>
          </a:xfrm>
        </p:grpSpPr>
        <p:sp>
          <p:nvSpPr>
            <p:cNvPr id="76" name="Oval 4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179506" y="38926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77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87306" y="38926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4</a:t>
              </a:r>
            </a:p>
          </p:txBody>
        </p:sp>
        <p:sp>
          <p:nvSpPr>
            <p:cNvPr id="78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964710" y="388938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79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98506" y="3225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8</a:t>
              </a:r>
            </a:p>
          </p:txBody>
        </p:sp>
        <p:sp>
          <p:nvSpPr>
            <p:cNvPr id="80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19306" y="27115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81" name="AutoShape 9"/>
            <p:cNvCxnSpPr>
              <a:cxnSpLocks noChangeShapeType="1"/>
              <a:stCxn id="84" idx="3"/>
              <a:endCxn id="83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052506" y="2975075"/>
              <a:ext cx="1141413" cy="231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2" name="AutoShape 10"/>
            <p:cNvCxnSpPr>
              <a:cxnSpLocks noChangeShapeType="1"/>
              <a:stCxn id="84" idx="5"/>
            </p:cNvCxnSpPr>
            <p:nvPr>
              <p:custDataLst>
                <p:tags r:id="rId7"/>
              </p:custDataLst>
            </p:nvPr>
          </p:nvCxnSpPr>
          <p:spPr bwMode="auto">
            <a:xfrm>
              <a:off x="4552911" y="2955453"/>
              <a:ext cx="1039091" cy="3101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3" name="AutoShape 12"/>
            <p:cNvCxnSpPr>
              <a:cxnSpLocks noChangeShapeType="1"/>
              <a:stCxn id="83" idx="3"/>
              <a:endCxn id="81" idx="0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2341306" y="348942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4" name="AutoShape 13"/>
            <p:cNvCxnSpPr>
              <a:cxnSpLocks noChangeShapeType="1"/>
              <a:stCxn id="83" idx="5"/>
              <a:endCxn id="80" idx="0"/>
            </p:cNvCxnSpPr>
            <p:nvPr>
              <p:custDataLst>
                <p:tags r:id="rId9"/>
              </p:custDataLst>
            </p:nvPr>
          </p:nvCxnSpPr>
          <p:spPr bwMode="auto">
            <a:xfrm rot="16200000" flipH="1">
              <a:off x="3121385" y="3580528"/>
              <a:ext cx="422847" cy="201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5" name="AutoShape 15"/>
            <p:cNvCxnSpPr>
              <a:cxnSpLocks noChangeShapeType="1"/>
              <a:stCxn id="81" idx="3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1731706" y="4156175"/>
              <a:ext cx="4302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6" name="Oval 16"/>
            <p:cNvSpPr>
              <a:spLocks noChangeAspect="1"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595306" y="454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6</a:t>
              </a:r>
            </a:p>
          </p:txBody>
        </p:sp>
        <p:cxnSp>
          <p:nvCxnSpPr>
            <p:cNvPr id="87" name="AutoShape 17"/>
            <p:cNvCxnSpPr>
              <a:cxnSpLocks noChangeShapeType="1"/>
              <a:stCxn id="81" idx="5"/>
              <a:endCxn id="90" idx="0"/>
            </p:cNvCxnSpPr>
            <p:nvPr>
              <p:custDataLst>
                <p:tags r:id="rId12"/>
              </p:custDataLst>
            </p:nvPr>
          </p:nvCxnSpPr>
          <p:spPr bwMode="auto">
            <a:xfrm>
              <a:off x="2520694" y="4156175"/>
              <a:ext cx="328612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8" name="Oval 18"/>
            <p:cNvSpPr>
              <a:spLocks noChangeAspect="1"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456710" y="4578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89" name="AutoShape 19"/>
            <p:cNvCxnSpPr>
              <a:cxnSpLocks noChangeShapeType="1"/>
              <a:stCxn id="82" idx="3"/>
              <a:endCxn id="92" idx="0"/>
            </p:cNvCxnSpPr>
            <p:nvPr>
              <p:custDataLst>
                <p:tags r:id="rId14"/>
              </p:custDataLst>
            </p:nvPr>
          </p:nvCxnSpPr>
          <p:spPr bwMode="auto">
            <a:xfrm flipH="1">
              <a:off x="4710710" y="4133288"/>
              <a:ext cx="328395" cy="4451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90" name="Oval 24"/>
            <p:cNvSpPr>
              <a:spLocks noChangeAspect="1"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603908" y="4578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23</a:t>
              </a:r>
            </a:p>
          </p:txBody>
        </p:sp>
        <p:sp>
          <p:nvSpPr>
            <p:cNvPr id="91" name="Oval 25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210006" y="3901951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25</a:t>
              </a:r>
            </a:p>
          </p:txBody>
        </p:sp>
        <p:cxnSp>
          <p:nvCxnSpPr>
            <p:cNvPr id="92" name="AutoShape 27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5326095" y="4185530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3" name="AutoShape 30"/>
            <p:cNvCxnSpPr>
              <a:cxnSpLocks noChangeShapeType="1"/>
              <a:stCxn id="97" idx="4"/>
            </p:cNvCxnSpPr>
            <p:nvPr>
              <p:custDataLst>
                <p:tags r:id="rId18"/>
              </p:custDataLst>
            </p:nvPr>
          </p:nvCxnSpPr>
          <p:spPr bwMode="auto">
            <a:xfrm>
              <a:off x="6464006" y="4187701"/>
              <a:ext cx="563093" cy="533624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94" name="Oval 31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773099" y="4721325"/>
              <a:ext cx="508000" cy="28575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26</a:t>
              </a:r>
            </a:p>
          </p:txBody>
        </p:sp>
        <p:sp>
          <p:nvSpPr>
            <p:cNvPr id="95" name="Oval 14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477706" y="4540939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 3</a:t>
              </a:r>
            </a:p>
          </p:txBody>
        </p:sp>
        <p:sp>
          <p:nvSpPr>
            <p:cNvPr id="96" name="Oval 26"/>
            <p:cNvSpPr>
              <a:spLocks noChangeAspect="1"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472710" y="3232502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97" name="AutoShape 27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906315" y="3476405"/>
              <a:ext cx="454456" cy="4774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" name="AutoShape 27"/>
            <p:cNvCxnSpPr>
              <a:cxnSpLocks noChangeShapeType="1"/>
            </p:cNvCxnSpPr>
            <p:nvPr>
              <p:custDataLst>
                <p:tags r:id="rId23"/>
              </p:custDataLst>
            </p:nvPr>
          </p:nvCxnSpPr>
          <p:spPr bwMode="auto">
            <a:xfrm flipH="1">
              <a:off x="5338496" y="3518252"/>
              <a:ext cx="388214" cy="4355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1402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#3: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43050"/>
            <a:ext cx="4181174" cy="463391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27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Look at Case #3: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4096"/>
            <a:ext cx="3994486" cy="40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8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#3: Right-Left Case (after one rotation)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9" y="1879651"/>
            <a:ext cx="3276600" cy="3343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1879651"/>
            <a:ext cx="3281680" cy="33490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340575" y="2754630"/>
            <a:ext cx="1228407" cy="480060"/>
          </a:xfrm>
          <a:prstGeom prst="rightArrow">
            <a:avLst/>
          </a:prstGeom>
          <a:solidFill>
            <a:srgbClr val="FFDF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right rotate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830" y="5440680"/>
            <a:ext cx="1043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way to remember it:</a:t>
            </a:r>
          </a:p>
          <a:p>
            <a:r>
              <a:rPr lang="en-US" dirty="0"/>
              <a:t>Move d to grandparent’s position. Put everything else in their only legal positions for a BST.</a:t>
            </a:r>
          </a:p>
        </p:txBody>
      </p:sp>
    </p:spTree>
    <p:extLst>
      <p:ext uri="{BB962C8B-B14F-4D97-AF65-F5344CB8AC3E}">
        <p14:creationId xmlns:p14="http://schemas.microsoft.com/office/powerpoint/2010/main" val="52602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983" y="217609"/>
            <a:ext cx="10515600" cy="1044228"/>
          </a:xfrm>
        </p:spPr>
        <p:txBody>
          <a:bodyPr>
            <a:normAutofit/>
          </a:bodyPr>
          <a:lstStyle/>
          <a:p>
            <a:r>
              <a:rPr lang="en-US" sz="3600"/>
              <a:t>Practice time! </a:t>
            </a:r>
            <a:r>
              <a:rPr lang="en-US" sz="3600" dirty="0"/>
              <a:t>Example of Case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410" y="4416456"/>
            <a:ext cx="572034" cy="61425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1"/>
                </a:solidFill>
              </a:rPr>
              <a:t>A)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4383257" y="1344544"/>
            <a:ext cx="2106445" cy="2224841"/>
            <a:chOff x="4286989" y="1858692"/>
            <a:chExt cx="2106445" cy="2224841"/>
          </a:xfrm>
        </p:grpSpPr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5252851" y="356671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50</a:t>
              </a: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286989" y="357452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5883179" y="264696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80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802339" y="266583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30</a:t>
              </a:r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5358223" y="1858692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60</a:t>
              </a: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50"/>
              </p:custDataLst>
            </p:nvPr>
          </p:nvCxnSpPr>
          <p:spPr bwMode="auto">
            <a:xfrm flipH="1">
              <a:off x="5057467" y="2293159"/>
              <a:ext cx="375481" cy="3726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51"/>
              </p:custDataLst>
            </p:nvPr>
          </p:nvCxnSpPr>
          <p:spPr bwMode="auto">
            <a:xfrm flipH="1">
              <a:off x="4542117" y="3100301"/>
              <a:ext cx="334947" cy="47422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5" name="AutoShape 1037"/>
            <p:cNvCxnSpPr>
              <a:cxnSpLocks noChangeShapeType="1"/>
              <a:stCxn id="9" idx="5"/>
              <a:endCxn id="6" idx="0"/>
            </p:cNvCxnSpPr>
            <p:nvPr>
              <p:custDataLst>
                <p:tags r:id="rId52"/>
              </p:custDataLst>
            </p:nvPr>
          </p:nvCxnSpPr>
          <p:spPr bwMode="auto">
            <a:xfrm>
              <a:off x="5237869" y="3100301"/>
              <a:ext cx="270110" cy="4664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413" name="AutoShape 1034"/>
            <p:cNvCxnSpPr>
              <a:cxnSpLocks noChangeShapeType="1"/>
              <a:stCxn id="10" idx="5"/>
              <a:endCxn id="8" idx="0"/>
            </p:cNvCxnSpPr>
            <p:nvPr>
              <p:custDataLst>
                <p:tags r:id="rId53"/>
              </p:custDataLst>
            </p:nvPr>
          </p:nvCxnSpPr>
          <p:spPr bwMode="auto">
            <a:xfrm>
              <a:off x="5793753" y="2293159"/>
              <a:ext cx="344554" cy="3538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56" name="Group 455"/>
          <p:cNvGrpSpPr/>
          <p:nvPr/>
        </p:nvGrpSpPr>
        <p:grpSpPr>
          <a:xfrm>
            <a:off x="856598" y="4511689"/>
            <a:ext cx="2128835" cy="1852326"/>
            <a:chOff x="1520190" y="4238966"/>
            <a:chExt cx="2556957" cy="2224841"/>
          </a:xfrm>
        </p:grpSpPr>
        <p:sp>
          <p:nvSpPr>
            <p:cNvPr id="443" name="Oval 1029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45" name="Oval 1031"/>
            <p:cNvSpPr>
              <a:spLocks noChangeAspect="1"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sp>
          <p:nvSpPr>
            <p:cNvPr id="446" name="Oval 1032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cxnSp>
          <p:nvCxnSpPr>
            <p:cNvPr id="447" name="AutoShape 1033"/>
            <p:cNvCxnSpPr>
              <a:cxnSpLocks noChangeShapeType="1"/>
              <a:endCxn id="448" idx="0"/>
            </p:cNvCxnSpPr>
            <p:nvPr>
              <p:custDataLst>
                <p:tags r:id="rId37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48" name="AutoShape 1036"/>
            <p:cNvCxnSpPr>
              <a:cxnSpLocks noChangeShapeType="1"/>
              <a:stCxn id="448" idx="3"/>
              <a:endCxn id="446" idx="0"/>
            </p:cNvCxnSpPr>
            <p:nvPr>
              <p:custDataLst>
                <p:tags r:id="rId38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50" name="AutoShape 1034"/>
            <p:cNvCxnSpPr>
              <a:cxnSpLocks noChangeShapeType="1"/>
              <a:endCxn id="447" idx="0"/>
            </p:cNvCxnSpPr>
            <p:nvPr>
              <p:custDataLst>
                <p:tags r:id="rId39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51" name="Oval 1028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52" name="Oval 1029"/>
            <p:cNvSpPr>
              <a:spLocks noChangeAspect="1"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sp>
          <p:nvSpPr>
            <p:cNvPr id="453" name="Oval 1031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cxnSp>
          <p:nvCxnSpPr>
            <p:cNvPr id="454" name="AutoShape 1036"/>
            <p:cNvCxnSpPr>
              <a:cxnSpLocks noChangeShapeType="1"/>
            </p:cNvCxnSpPr>
            <p:nvPr>
              <p:custDataLst>
                <p:tags r:id="rId43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55" name="AutoShape 1037"/>
            <p:cNvCxnSpPr>
              <a:cxnSpLocks noChangeShapeType="1"/>
            </p:cNvCxnSpPr>
            <p:nvPr>
              <p:custDataLst>
                <p:tags r:id="rId44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57" name="Group 456"/>
          <p:cNvGrpSpPr/>
          <p:nvPr/>
        </p:nvGrpSpPr>
        <p:grpSpPr>
          <a:xfrm>
            <a:off x="9478371" y="4458746"/>
            <a:ext cx="2128835" cy="1852326"/>
            <a:chOff x="1520190" y="4238966"/>
            <a:chExt cx="2556957" cy="2224841"/>
          </a:xfrm>
        </p:grpSpPr>
        <p:sp>
          <p:nvSpPr>
            <p:cNvPr id="458" name="Oval 1029"/>
            <p:cNvSpPr>
              <a:spLocks noChangeAspect="1"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59" name="Oval 1031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sp>
          <p:nvSpPr>
            <p:cNvPr id="460" name="Oval 1032"/>
            <p:cNvSpPr>
              <a:spLocks noChangeAspect="1"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cxnSp>
          <p:nvCxnSpPr>
            <p:cNvPr id="461" name="AutoShape 1033"/>
            <p:cNvCxnSpPr>
              <a:cxnSpLocks noChangeShapeType="1"/>
            </p:cNvCxnSpPr>
            <p:nvPr>
              <p:custDataLst>
                <p:tags r:id="rId26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2" name="AutoShape 1036"/>
            <p:cNvCxnSpPr>
              <a:cxnSpLocks noChangeShapeType="1"/>
            </p:cNvCxnSpPr>
            <p:nvPr>
              <p:custDataLst>
                <p:tags r:id="rId27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3" name="AutoShape 1034"/>
            <p:cNvCxnSpPr>
              <a:cxnSpLocks noChangeShapeType="1"/>
            </p:cNvCxnSpPr>
            <p:nvPr>
              <p:custDataLst>
                <p:tags r:id="rId28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64" name="Oval 1028"/>
            <p:cNvSpPr>
              <a:spLocks noChangeAspect="1"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65" name="Oval 1029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sp>
          <p:nvSpPr>
            <p:cNvPr id="466" name="Oval 1031"/>
            <p:cNvSpPr>
              <a:spLocks noChangeAspect="1"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cxnSp>
          <p:nvCxnSpPr>
            <p:cNvPr id="467" name="AutoShape 1036"/>
            <p:cNvCxnSpPr>
              <a:cxnSpLocks noChangeShapeType="1"/>
            </p:cNvCxnSpPr>
            <p:nvPr>
              <p:custDataLst>
                <p:tags r:id="rId32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8" name="AutoShape 1037"/>
            <p:cNvCxnSpPr>
              <a:cxnSpLocks noChangeShapeType="1"/>
            </p:cNvCxnSpPr>
            <p:nvPr>
              <p:custDataLst>
                <p:tags r:id="rId33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69" name="Group 468"/>
          <p:cNvGrpSpPr/>
          <p:nvPr/>
        </p:nvGrpSpPr>
        <p:grpSpPr>
          <a:xfrm>
            <a:off x="6818592" y="4502764"/>
            <a:ext cx="2128835" cy="1852326"/>
            <a:chOff x="1520190" y="4238966"/>
            <a:chExt cx="2556957" cy="2224841"/>
          </a:xfrm>
        </p:grpSpPr>
        <p:sp>
          <p:nvSpPr>
            <p:cNvPr id="470" name="Oval 1029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71" name="Oval 1031"/>
            <p:cNvSpPr>
              <a:spLocks noChangeAspect="1"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sp>
          <p:nvSpPr>
            <p:cNvPr id="472" name="Oval 1032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cxnSp>
          <p:nvCxnSpPr>
            <p:cNvPr id="473" name="AutoShape 1033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74" name="AutoShape 1036"/>
            <p:cNvCxnSpPr>
              <a:cxnSpLocks noChangeShapeType="1"/>
            </p:cNvCxnSpPr>
            <p:nvPr>
              <p:custDataLst>
                <p:tags r:id="rId16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75" name="AutoShape 1034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76" name="Oval 1028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77" name="Oval 1029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sp>
          <p:nvSpPr>
            <p:cNvPr id="478" name="Oval 1031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cxnSp>
          <p:nvCxnSpPr>
            <p:cNvPr id="479" name="AutoShape 1036"/>
            <p:cNvCxnSpPr>
              <a:cxnSpLocks noChangeShapeType="1"/>
              <a:stCxn id="471" idx="5"/>
            </p:cNvCxnSpPr>
            <p:nvPr>
              <p:custDataLst>
                <p:tags r:id="rId21"/>
              </p:custDataLst>
            </p:nvPr>
          </p:nvCxnSpPr>
          <p:spPr bwMode="auto">
            <a:xfrm>
              <a:off x="2471070" y="5480574"/>
              <a:ext cx="385088" cy="47422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0" name="AutoShape 1037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82" name="Group 481"/>
          <p:cNvGrpSpPr/>
          <p:nvPr/>
        </p:nvGrpSpPr>
        <p:grpSpPr>
          <a:xfrm>
            <a:off x="3901525" y="4458746"/>
            <a:ext cx="2122446" cy="1922545"/>
            <a:chOff x="1527863" y="4154626"/>
            <a:chExt cx="2549284" cy="2309181"/>
          </a:xfrm>
        </p:grpSpPr>
        <p:sp>
          <p:nvSpPr>
            <p:cNvPr id="483" name="Oval 1029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897299" y="5929381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sp>
          <p:nvSpPr>
            <p:cNvPr id="484" name="Oval 1031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27863" y="5057786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85" name="Oval 1032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302062" y="4154626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cxnSp>
          <p:nvCxnSpPr>
            <p:cNvPr id="486" name="AutoShape 1033"/>
            <p:cNvCxnSpPr>
              <a:cxnSpLocks noChangeShapeType="1"/>
              <a:stCxn id="485" idx="3"/>
              <a:endCxn id="484" idx="0"/>
            </p:cNvCxnSpPr>
            <p:nvPr>
              <p:custDataLst>
                <p:tags r:id="rId4"/>
              </p:custDataLst>
            </p:nvPr>
          </p:nvCxnSpPr>
          <p:spPr bwMode="auto">
            <a:xfrm flipH="1">
              <a:off x="1782990" y="4589092"/>
              <a:ext cx="593796" cy="46869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7" name="AutoShape 1036"/>
            <p:cNvCxnSpPr>
              <a:cxnSpLocks noChangeShapeType="1"/>
              <a:stCxn id="484" idx="5"/>
              <a:endCxn id="483" idx="0"/>
            </p:cNvCxnSpPr>
            <p:nvPr>
              <p:custDataLst>
                <p:tags r:id="rId5"/>
              </p:custDataLst>
            </p:nvPr>
          </p:nvCxnSpPr>
          <p:spPr bwMode="auto">
            <a:xfrm>
              <a:off x="1963393" y="5492253"/>
              <a:ext cx="189034" cy="437128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8" name="AutoShape 1034"/>
            <p:cNvCxnSpPr>
              <a:cxnSpLocks noChangeShapeType="1"/>
              <a:stCxn id="485" idx="5"/>
              <a:endCxn id="491" idx="0"/>
            </p:cNvCxnSpPr>
            <p:nvPr>
              <p:custDataLst>
                <p:tags r:id="rId6"/>
              </p:custDataLst>
            </p:nvPr>
          </p:nvCxnSpPr>
          <p:spPr bwMode="auto">
            <a:xfrm>
              <a:off x="2737592" y="4589092"/>
              <a:ext cx="633915" cy="45701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89" name="Oval 1028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90" name="Oval 1029"/>
            <p:cNvSpPr>
              <a:spLocks noChangeAspect="1"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sp>
          <p:nvSpPr>
            <p:cNvPr id="491" name="Oval 1031"/>
            <p:cNvSpPr>
              <a:spLocks noChangeAspect="1"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cxnSp>
          <p:nvCxnSpPr>
            <p:cNvPr id="492" name="AutoShape 1036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93" name="AutoShape 1037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sp>
        <p:nvSpPr>
          <p:cNvPr id="504" name="Content Placeholder 2"/>
          <p:cNvSpPr txBox="1">
            <a:spLocks/>
          </p:cNvSpPr>
          <p:nvPr/>
        </p:nvSpPr>
        <p:spPr>
          <a:xfrm>
            <a:off x="3411073" y="4416456"/>
            <a:ext cx="572034" cy="61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B)</a:t>
            </a:r>
          </a:p>
        </p:txBody>
      </p:sp>
      <p:sp>
        <p:nvSpPr>
          <p:cNvPr id="505" name="Content Placeholder 2"/>
          <p:cNvSpPr txBox="1">
            <a:spLocks/>
          </p:cNvSpPr>
          <p:nvPr/>
        </p:nvSpPr>
        <p:spPr>
          <a:xfrm>
            <a:off x="6587639" y="4379005"/>
            <a:ext cx="572034" cy="61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C)</a:t>
            </a:r>
          </a:p>
        </p:txBody>
      </p:sp>
      <p:sp>
        <p:nvSpPr>
          <p:cNvPr id="506" name="Content Placeholder 2"/>
          <p:cNvSpPr txBox="1">
            <a:spLocks/>
          </p:cNvSpPr>
          <p:nvPr/>
        </p:nvSpPr>
        <p:spPr>
          <a:xfrm>
            <a:off x="9323161" y="4315490"/>
            <a:ext cx="572034" cy="61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D)</a:t>
            </a:r>
          </a:p>
        </p:txBody>
      </p:sp>
      <p:sp>
        <p:nvSpPr>
          <p:cNvPr id="507" name="TextBox 506"/>
          <p:cNvSpPr txBox="1"/>
          <p:nvPr/>
        </p:nvSpPr>
        <p:spPr>
          <a:xfrm>
            <a:off x="7517558" y="1356666"/>
            <a:ext cx="3570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of the following is the updated AVL tree after inserting 42?</a:t>
            </a:r>
          </a:p>
        </p:txBody>
      </p:sp>
      <p:sp>
        <p:nvSpPr>
          <p:cNvPr id="508" name="TextBox 507"/>
          <p:cNvSpPr txBox="1"/>
          <p:nvPr/>
        </p:nvSpPr>
        <p:spPr>
          <a:xfrm>
            <a:off x="852360" y="1406545"/>
            <a:ext cx="3111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Starting with this AVL tree:</a:t>
            </a:r>
          </a:p>
        </p:txBody>
      </p:sp>
      <p:cxnSp>
        <p:nvCxnSpPr>
          <p:cNvPr id="510" name="Straight Connector 509"/>
          <p:cNvCxnSpPr/>
          <p:nvPr/>
        </p:nvCxnSpPr>
        <p:spPr>
          <a:xfrm>
            <a:off x="816573" y="3954780"/>
            <a:ext cx="1068338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942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(Extra space for your scratch-work)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09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983" y="217609"/>
            <a:ext cx="10515600" cy="1044228"/>
          </a:xfrm>
        </p:spPr>
        <p:txBody>
          <a:bodyPr>
            <a:normAutofit/>
          </a:bodyPr>
          <a:lstStyle/>
          <a:p>
            <a:r>
              <a:rPr lang="en-US" sz="3600"/>
              <a:t>Practice time! </a:t>
            </a:r>
            <a:r>
              <a:rPr lang="en-US" sz="3600" dirty="0"/>
              <a:t>Example of Case #4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4383257" y="1344544"/>
            <a:ext cx="2106445" cy="2224841"/>
            <a:chOff x="4286989" y="1858692"/>
            <a:chExt cx="2106445" cy="2224841"/>
          </a:xfrm>
        </p:grpSpPr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252851" y="356671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50</a:t>
              </a: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286989" y="357452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883179" y="264696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80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802339" y="266583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30</a:t>
              </a:r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358223" y="1858692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60</a:t>
              </a: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5057467" y="2293159"/>
              <a:ext cx="375481" cy="3726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542117" y="3100301"/>
              <a:ext cx="334947" cy="47422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5" name="AutoShape 1037"/>
            <p:cNvCxnSpPr>
              <a:cxnSpLocks noChangeShapeType="1"/>
              <a:stCxn id="9" idx="5"/>
              <a:endCxn id="6" idx="0"/>
            </p:cNvCxnSpPr>
            <p:nvPr>
              <p:custDataLst>
                <p:tags r:id="rId8"/>
              </p:custDataLst>
            </p:nvPr>
          </p:nvCxnSpPr>
          <p:spPr bwMode="auto">
            <a:xfrm>
              <a:off x="5237869" y="3100301"/>
              <a:ext cx="270110" cy="4664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413" name="AutoShape 1034"/>
            <p:cNvCxnSpPr>
              <a:cxnSpLocks noChangeShapeType="1"/>
              <a:stCxn id="10" idx="5"/>
              <a:endCxn id="8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5793753" y="2293159"/>
              <a:ext cx="344554" cy="3538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sp>
        <p:nvSpPr>
          <p:cNvPr id="507" name="TextBox 506"/>
          <p:cNvSpPr txBox="1"/>
          <p:nvPr/>
        </p:nvSpPr>
        <p:spPr>
          <a:xfrm>
            <a:off x="7517558" y="1356666"/>
            <a:ext cx="3570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of the following is the updated AVL tree after inserting 42?</a:t>
            </a:r>
          </a:p>
        </p:txBody>
      </p:sp>
      <p:sp>
        <p:nvSpPr>
          <p:cNvPr id="508" name="TextBox 507"/>
          <p:cNvSpPr txBox="1"/>
          <p:nvPr/>
        </p:nvSpPr>
        <p:spPr>
          <a:xfrm>
            <a:off x="852360" y="1406545"/>
            <a:ext cx="3111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Starting with this AVL tree: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2220" y="5894883"/>
            <a:ext cx="4138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rotations did we do?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4308" y="5894884"/>
            <a:ext cx="392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What’s the name of this case?</a:t>
            </a:r>
          </a:p>
        </p:txBody>
      </p:sp>
    </p:spTree>
    <p:extLst>
      <p:ext uri="{BB962C8B-B14F-4D97-AF65-F5344CB8AC3E}">
        <p14:creationId xmlns:p14="http://schemas.microsoft.com/office/powerpoint/2010/main" val="11096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Insert, summarized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Insert as in our generic BST</a:t>
            </a:r>
            <a:endParaRPr lang="en-US" sz="1000" dirty="0"/>
          </a:p>
          <a:p>
            <a:pPr>
              <a:lnSpc>
                <a:spcPct val="120000"/>
              </a:lnSpc>
            </a:pPr>
            <a:r>
              <a:rPr lang="en-US" dirty="0"/>
              <a:t>Check back up path for imbalance, which will be 1 of 4 cases: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Node’s </a:t>
            </a:r>
            <a:r>
              <a:rPr lang="en-US" dirty="0">
                <a:solidFill>
                  <a:schemeClr val="accent1"/>
                </a:solidFill>
              </a:rPr>
              <a:t>left-left</a:t>
            </a:r>
            <a:r>
              <a:rPr lang="en-US" dirty="0"/>
              <a:t> grandchild is too tall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Node’s</a:t>
            </a:r>
            <a:r>
              <a:rPr lang="en-US" dirty="0">
                <a:solidFill>
                  <a:schemeClr val="accent1"/>
                </a:solidFill>
              </a:rPr>
              <a:t> left-right </a:t>
            </a:r>
            <a:r>
              <a:rPr lang="en-US" dirty="0"/>
              <a:t>grandchild is too tall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Node’s </a:t>
            </a:r>
            <a:r>
              <a:rPr lang="en-US" dirty="0">
                <a:solidFill>
                  <a:schemeClr val="accent1"/>
                </a:solidFill>
              </a:rPr>
              <a:t>right-left</a:t>
            </a:r>
            <a:r>
              <a:rPr lang="en-US" dirty="0"/>
              <a:t> grandchild is too tall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Node’s </a:t>
            </a:r>
            <a:r>
              <a:rPr lang="en-US" dirty="0">
                <a:solidFill>
                  <a:schemeClr val="accent1"/>
                </a:solidFill>
              </a:rPr>
              <a:t>right-right </a:t>
            </a:r>
            <a:r>
              <a:rPr lang="en-US" dirty="0"/>
              <a:t>grandchild is too tall</a:t>
            </a:r>
          </a:p>
          <a:p>
            <a:pPr lvl="1">
              <a:lnSpc>
                <a:spcPct val="120000"/>
              </a:lnSpc>
            </a:pPr>
            <a:endParaRPr lang="en-US" sz="1000" dirty="0"/>
          </a:p>
          <a:p>
            <a:pPr>
              <a:lnSpc>
                <a:spcPct val="120000"/>
              </a:lnSpc>
            </a:pPr>
            <a:r>
              <a:rPr lang="en-US" dirty="0"/>
              <a:t>Only                       occurs because </a:t>
            </a:r>
            <a:endParaRPr lang="en-US" sz="1000" dirty="0"/>
          </a:p>
          <a:p>
            <a:pPr>
              <a:lnSpc>
                <a:spcPct val="120000"/>
              </a:lnSpc>
            </a:pPr>
            <a:r>
              <a:rPr lang="en-US" dirty="0"/>
              <a:t>After the appropriate single or double rotation, the smallest-unbalanced subtree has the same height as before the insertion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 all ancestors are now balanced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Worst-case complexity of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Worst-case complexity of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Worst-case complexity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buildTree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Takes some more rotation action to handle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170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1A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698200" y="1148167"/>
            <a:ext cx="5014800" cy="3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AVL?</a:t>
            </a:r>
            <a:endParaRPr sz="3200" b="1"/>
          </a:p>
          <a:p>
            <a:endParaRPr sz="3200" b="1"/>
          </a:p>
          <a:p>
            <a:r>
              <a:rPr lang="en" sz="3200" b="1">
                <a:solidFill>
                  <a:srgbClr val="CC0000"/>
                </a:solidFill>
              </a:rPr>
              <a:t>No!</a:t>
            </a:r>
            <a:endParaRPr sz="3200" b="1">
              <a:solidFill>
                <a:srgbClr val="CC0000"/>
              </a:solidFill>
            </a:endParaRPr>
          </a:p>
          <a:p>
            <a:endParaRPr sz="3200" b="1">
              <a:solidFill>
                <a:srgbClr val="CC0000"/>
              </a:solidFill>
            </a:endParaRPr>
          </a:p>
          <a:p>
            <a:r>
              <a:rPr lang="en" sz="3200">
                <a:solidFill>
                  <a:srgbClr val="CC0000"/>
                </a:solidFill>
              </a:rPr>
              <a:t>(Must be BST to be AVL!)</a:t>
            </a:r>
            <a:endParaRPr sz="3200">
              <a:solidFill>
                <a:srgbClr val="CC0000"/>
              </a:solidFill>
            </a:endParaRPr>
          </a:p>
          <a:p>
            <a:endParaRPr sz="3200" b="1">
              <a:solidFill>
                <a:srgbClr val="CC0000"/>
              </a:solidFill>
            </a:endParaRPr>
          </a:p>
          <a:p>
            <a:endParaRPr sz="3200" b="1">
              <a:solidFill>
                <a:srgbClr val="CC0000"/>
              </a:solidFill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6258503" y="3274984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130" name="Google Shape;130;p20"/>
          <p:cNvSpPr/>
          <p:nvPr/>
        </p:nvSpPr>
        <p:spPr>
          <a:xfrm>
            <a:off x="7889703" y="2376551"/>
            <a:ext cx="781600" cy="7816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131" name="Google Shape;131;p20"/>
          <p:cNvSpPr/>
          <p:nvPr/>
        </p:nvSpPr>
        <p:spPr>
          <a:xfrm>
            <a:off x="9331303" y="3274984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132" name="Google Shape;132;p20"/>
          <p:cNvCxnSpPr>
            <a:stCxn id="130" idx="5"/>
            <a:endCxn id="131" idx="2"/>
          </p:cNvCxnSpPr>
          <p:nvPr/>
        </p:nvCxnSpPr>
        <p:spPr>
          <a:xfrm>
            <a:off x="8556840" y="3043687"/>
            <a:ext cx="774400" cy="622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20"/>
          <p:cNvCxnSpPr>
            <a:stCxn id="130" idx="3"/>
            <a:endCxn id="129" idx="6"/>
          </p:cNvCxnSpPr>
          <p:nvPr/>
        </p:nvCxnSpPr>
        <p:spPr>
          <a:xfrm flipH="1">
            <a:off x="7040165" y="3043687"/>
            <a:ext cx="964000" cy="622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0"/>
          <p:cNvSpPr/>
          <p:nvPr/>
        </p:nvSpPr>
        <p:spPr>
          <a:xfrm>
            <a:off x="8075336" y="4300517"/>
            <a:ext cx="781600" cy="7816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</a:t>
            </a:r>
            <a:endParaRPr sz="2400" b="1"/>
          </a:p>
        </p:txBody>
      </p:sp>
      <p:cxnSp>
        <p:nvCxnSpPr>
          <p:cNvPr id="135" name="Google Shape;135;p20"/>
          <p:cNvCxnSpPr>
            <a:stCxn id="131" idx="3"/>
            <a:endCxn id="134" idx="7"/>
          </p:cNvCxnSpPr>
          <p:nvPr/>
        </p:nvCxnSpPr>
        <p:spPr>
          <a:xfrm flipH="1">
            <a:off x="8742565" y="3942120"/>
            <a:ext cx="703200" cy="47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AVL Trees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085850" y="1604010"/>
            <a:ext cx="8983980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/>
            <a:r>
              <a:rPr lang="en-US" sz="2200" dirty="0">
                <a:latin typeface="+mj-lt"/>
              </a:rPr>
              <a:t>Arguments for AVL trees:</a:t>
            </a:r>
          </a:p>
          <a:p>
            <a:pPr marL="457200" indent="-457200"/>
            <a:endParaRPr lang="en-US" sz="2200" dirty="0">
              <a:latin typeface="+mj-lt"/>
            </a:endParaRP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All operations logarithmic worst-case because trees are </a:t>
            </a:r>
            <a:r>
              <a:rPr lang="en-US" sz="2200" i="1" dirty="0">
                <a:latin typeface="+mj-lt"/>
              </a:rPr>
              <a:t>always</a:t>
            </a:r>
            <a:r>
              <a:rPr lang="en-US" sz="2200" dirty="0">
                <a:latin typeface="+mj-lt"/>
              </a:rPr>
              <a:t>  balanced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Height balancing adds no more than a constant factor to the speed of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sz="2200" dirty="0">
                <a:latin typeface="+mj-lt"/>
              </a:rPr>
              <a:t> and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delete</a:t>
            </a:r>
            <a:endParaRPr lang="en-US" sz="2200" dirty="0">
              <a:latin typeface="+mj-lt"/>
            </a:endParaRPr>
          </a:p>
          <a:p>
            <a:pPr marL="457200" indent="-457200"/>
            <a:endParaRPr lang="en-US" sz="2200" dirty="0">
              <a:latin typeface="+mj-lt"/>
            </a:endParaRPr>
          </a:p>
          <a:p>
            <a:pPr marL="457200" indent="-457200"/>
            <a:r>
              <a:rPr lang="en-US" sz="2200" dirty="0">
                <a:latin typeface="+mj-lt"/>
              </a:rPr>
              <a:t>Arguments against AVL trees:</a:t>
            </a:r>
          </a:p>
          <a:p>
            <a:pPr marL="457200" indent="-457200"/>
            <a:endParaRPr lang="en-US" sz="2200" dirty="0">
              <a:latin typeface="+mj-lt"/>
            </a:endParaRP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Difficult to program &amp; debug [but done once in a library!]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More space for height field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Asymptotically faster but rebalancing takes a little time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If </a:t>
            </a:r>
            <a:r>
              <a:rPr lang="en-US" sz="2200" i="1" dirty="0">
                <a:latin typeface="+mj-lt"/>
              </a:rPr>
              <a:t>amortized</a:t>
            </a:r>
            <a:r>
              <a:rPr lang="en-US" sz="2200" dirty="0">
                <a:latin typeface="+mj-lt"/>
              </a:rPr>
              <a:t> logarithmic time is enough, use splay trees (also in the text, not covered in this class)</a:t>
            </a:r>
          </a:p>
        </p:txBody>
      </p:sp>
    </p:spTree>
    <p:extLst>
      <p:ext uri="{BB962C8B-B14F-4D97-AF65-F5344CB8AC3E}">
        <p14:creationId xmlns:p14="http://schemas.microsoft.com/office/powerpoint/2010/main" val="10438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Rotation Cheat-Sheet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(Just two of the four cases)</a:t>
            </a:r>
          </a:p>
        </p:txBody>
      </p:sp>
    </p:spTree>
    <p:extLst>
      <p:ext uri="{BB962C8B-B14F-4D97-AF65-F5344CB8AC3E}">
        <p14:creationId xmlns:p14="http://schemas.microsoft.com/office/powerpoint/2010/main" val="19981202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Rotations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690688"/>
            <a:ext cx="7997440" cy="396748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6055517"/>
            <a:ext cx="105156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</a:p>
        </p:txBody>
      </p:sp>
    </p:spTree>
    <p:extLst>
      <p:ext uri="{BB962C8B-B14F-4D97-AF65-F5344CB8AC3E}">
        <p14:creationId xmlns:p14="http://schemas.microsoft.com/office/powerpoint/2010/main" val="976848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#2: Left-Left Case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31620"/>
            <a:ext cx="4131327" cy="457866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10" y="1535861"/>
            <a:ext cx="4127500" cy="45744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003030" y="2000250"/>
            <a:ext cx="1579380" cy="617220"/>
          </a:xfrm>
          <a:prstGeom prst="rightArrow">
            <a:avLst/>
          </a:prstGeom>
          <a:solidFill>
            <a:srgbClr val="F5FF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left </a:t>
            </a:r>
            <a:r>
              <a:rPr lang="en-US" dirty="0">
                <a:solidFill>
                  <a:schemeClr val="tx1"/>
                </a:solidFill>
              </a:rPr>
              <a:t>rotate</a:t>
            </a:r>
          </a:p>
        </p:txBody>
      </p:sp>
    </p:spTree>
    <p:extLst>
      <p:ext uri="{BB962C8B-B14F-4D97-AF65-F5344CB8AC3E}">
        <p14:creationId xmlns:p14="http://schemas.microsoft.com/office/powerpoint/2010/main" val="1745372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#3: Right-Left Case (after two rotations)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9" y="1879651"/>
            <a:ext cx="3276600" cy="3343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1879651"/>
            <a:ext cx="3281680" cy="33490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340575" y="2754630"/>
            <a:ext cx="1228407" cy="480060"/>
          </a:xfrm>
          <a:prstGeom prst="rightArrow">
            <a:avLst/>
          </a:prstGeom>
          <a:solidFill>
            <a:srgbClr val="FFDF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right rotate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1" y="1879651"/>
            <a:ext cx="3286208" cy="334386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230585" y="2141220"/>
            <a:ext cx="1228407" cy="480060"/>
          </a:xfrm>
          <a:prstGeom prst="rightArrow">
            <a:avLst/>
          </a:prstGeom>
          <a:solidFill>
            <a:srgbClr val="F5FF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left rotate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5830" y="5440680"/>
            <a:ext cx="1043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way to remember it:</a:t>
            </a:r>
          </a:p>
          <a:p>
            <a:r>
              <a:rPr lang="en-US" dirty="0"/>
              <a:t>Move d to grandparent’s position. Put everything else in their only legal positions for a BST.</a:t>
            </a:r>
          </a:p>
        </p:txBody>
      </p:sp>
    </p:spTree>
    <p:extLst>
      <p:ext uri="{BB962C8B-B14F-4D97-AF65-F5344CB8AC3E}">
        <p14:creationId xmlns:p14="http://schemas.microsoft.com/office/powerpoint/2010/main" val="181962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32E8-7D5C-4324-90BA-F3E8BB45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209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sz="4900" b="1" dirty="0"/>
              <a:t>Now, let’s see how we have to balance the AVL tree</a:t>
            </a:r>
            <a:br>
              <a:rPr lang="en-GB" sz="4900" b="1" dirty="0"/>
            </a:br>
            <a:r>
              <a:rPr lang="en-GB" sz="4900" b="1" dirty="0"/>
              <a:t>when a node is deleted from the AVL Tree and the</a:t>
            </a:r>
            <a:br>
              <a:rPr lang="en-GB" sz="4900" b="1" dirty="0"/>
            </a:br>
            <a:r>
              <a:rPr lang="en-GB" sz="4900" b="1" dirty="0"/>
              <a:t>balance factor becomes greater than 1 or less than -1</a:t>
            </a:r>
            <a:r>
              <a:rPr lang="en-GB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58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48DC-DB45-4E02-9872-8A1181713A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1029808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C599-865B-46FC-ABB0-A1CAE5CC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947"/>
            <a:ext cx="10515600" cy="3476105"/>
          </a:xfrm>
        </p:spPr>
        <p:txBody>
          <a:bodyPr>
            <a:noAutofit/>
          </a:bodyPr>
          <a:lstStyle/>
          <a:p>
            <a:pPr algn="just"/>
            <a:r>
              <a:rPr lang="en-GB" dirty="0"/>
              <a:t>Now, let’s see how we have to balance the AVL tree </a:t>
            </a:r>
            <a:r>
              <a:rPr lang="en-GB" dirty="0" err="1"/>
              <a:t>whean</a:t>
            </a:r>
            <a:r>
              <a:rPr lang="en-GB" dirty="0"/>
              <a:t> a node is deleted from the AVL Tree and the balance factor becomes greater than 1 or less than -1.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0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F68-8719-4ED8-9072-F27C8C49B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AVL Trees (Deletion): 4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7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566B-0984-4702-BBC5-80EBF36DC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226" y="1139252"/>
            <a:ext cx="10563069" cy="4214501"/>
          </a:xfrm>
        </p:spPr>
        <p:txBody>
          <a:bodyPr>
            <a:noAutofit/>
          </a:bodyPr>
          <a:lstStyle/>
          <a:p>
            <a:pPr algn="l"/>
            <a:r>
              <a:rPr lang="en-GB" sz="4400" dirty="0"/>
              <a:t>1. If BF(parent) &gt; 1</a:t>
            </a:r>
            <a:br>
              <a:rPr lang="en-GB" sz="4400" dirty="0"/>
            </a:br>
            <a:r>
              <a:rPr lang="en-GB" sz="4400" dirty="0"/>
              <a:t>	a. If (BF(parent-&gt;left) &gt;= 0)</a:t>
            </a:r>
            <a:br>
              <a:rPr lang="en-GB" sz="4400" dirty="0"/>
            </a:br>
            <a:r>
              <a:rPr lang="en-GB" sz="4400" dirty="0"/>
              <a:t>		</a:t>
            </a:r>
            <a:r>
              <a:rPr lang="en-US" sz="4400" dirty="0"/>
              <a:t>(Right Rotation)</a:t>
            </a:r>
            <a:br>
              <a:rPr lang="en-US" sz="4400" dirty="0"/>
            </a:br>
            <a:r>
              <a:rPr lang="en-US" sz="4400" dirty="0"/>
              <a:t>	</a:t>
            </a:r>
            <a:r>
              <a:rPr lang="en-GB" sz="4400" dirty="0"/>
              <a:t>b. If (BF(parent-&gt;left) &lt; 0)</a:t>
            </a:r>
            <a:br>
              <a:rPr lang="en-GB" sz="4400" dirty="0"/>
            </a:br>
            <a:r>
              <a:rPr lang="en-GB" sz="4400" dirty="0"/>
              <a:t>		(Left Rotation then Right Rotation)</a:t>
            </a:r>
            <a:br>
              <a:rPr lang="en-GB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9171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1B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698200" y="1148167"/>
            <a:ext cx="3083600" cy="1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BST?</a:t>
            </a:r>
            <a:endParaRPr sz="3200" b="1">
              <a:solidFill>
                <a:srgbClr val="FF0000"/>
              </a:solidFill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4354536" y="32924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143" name="Google Shape;143;p21"/>
          <p:cNvSpPr/>
          <p:nvPr/>
        </p:nvSpPr>
        <p:spPr>
          <a:xfrm>
            <a:off x="5953669" y="21116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144" name="Google Shape;144;p21"/>
          <p:cNvSpPr/>
          <p:nvPr/>
        </p:nvSpPr>
        <p:spPr>
          <a:xfrm>
            <a:off x="7583103" y="11481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145" name="Google Shape;145;p21"/>
          <p:cNvCxnSpPr>
            <a:stCxn id="143" idx="3"/>
            <a:endCxn id="142" idx="6"/>
          </p:cNvCxnSpPr>
          <p:nvPr/>
        </p:nvCxnSpPr>
        <p:spPr>
          <a:xfrm flipH="1">
            <a:off x="5136132" y="2778804"/>
            <a:ext cx="932000" cy="90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" name="Google Shape;146;p21"/>
          <p:cNvSpPr/>
          <p:nvPr/>
        </p:nvSpPr>
        <p:spPr>
          <a:xfrm>
            <a:off x="6915987" y="34108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42</a:t>
            </a:r>
            <a:endParaRPr sz="2400" b="1"/>
          </a:p>
        </p:txBody>
      </p:sp>
      <p:cxnSp>
        <p:nvCxnSpPr>
          <p:cNvPr id="147" name="Google Shape;147;p21"/>
          <p:cNvCxnSpPr>
            <a:stCxn id="143" idx="5"/>
            <a:endCxn id="146" idx="1"/>
          </p:cNvCxnSpPr>
          <p:nvPr/>
        </p:nvCxnSpPr>
        <p:spPr>
          <a:xfrm>
            <a:off x="6620807" y="2778804"/>
            <a:ext cx="409600" cy="74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1"/>
          <p:cNvSpPr/>
          <p:nvPr/>
        </p:nvSpPr>
        <p:spPr>
          <a:xfrm>
            <a:off x="9133969" y="21116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59</a:t>
            </a:r>
            <a:endParaRPr sz="2400" b="1"/>
          </a:p>
        </p:txBody>
      </p:sp>
      <p:cxnSp>
        <p:nvCxnSpPr>
          <p:cNvPr id="149" name="Google Shape;149;p21"/>
          <p:cNvCxnSpPr>
            <a:stCxn id="144" idx="5"/>
            <a:endCxn id="148" idx="1"/>
          </p:cNvCxnSpPr>
          <p:nvPr/>
        </p:nvCxnSpPr>
        <p:spPr>
          <a:xfrm>
            <a:off x="8250240" y="1815304"/>
            <a:ext cx="9980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21"/>
          <p:cNvSpPr/>
          <p:nvPr/>
        </p:nvSpPr>
        <p:spPr>
          <a:xfrm>
            <a:off x="10087803" y="3584400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63</a:t>
            </a:r>
            <a:endParaRPr sz="2400" b="1"/>
          </a:p>
        </p:txBody>
      </p:sp>
      <p:cxnSp>
        <p:nvCxnSpPr>
          <p:cNvPr id="151" name="Google Shape;151;p21"/>
          <p:cNvCxnSpPr>
            <a:stCxn id="148" idx="5"/>
            <a:endCxn id="150" idx="1"/>
          </p:cNvCxnSpPr>
          <p:nvPr/>
        </p:nvCxnSpPr>
        <p:spPr>
          <a:xfrm>
            <a:off x="9801107" y="2778804"/>
            <a:ext cx="401200" cy="920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21"/>
          <p:cNvCxnSpPr>
            <a:stCxn id="144" idx="3"/>
            <a:endCxn id="143" idx="7"/>
          </p:cNvCxnSpPr>
          <p:nvPr/>
        </p:nvCxnSpPr>
        <p:spPr>
          <a:xfrm flipH="1">
            <a:off x="6620765" y="1815304"/>
            <a:ext cx="10768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21"/>
          <p:cNvSpPr/>
          <p:nvPr/>
        </p:nvSpPr>
        <p:spPr>
          <a:xfrm>
            <a:off x="5953669" y="4648033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11</a:t>
            </a:r>
            <a:endParaRPr sz="2400" b="1"/>
          </a:p>
        </p:txBody>
      </p:sp>
      <p:cxnSp>
        <p:nvCxnSpPr>
          <p:cNvPr id="154" name="Google Shape;154;p21"/>
          <p:cNvCxnSpPr>
            <a:stCxn id="146" idx="3"/>
            <a:endCxn id="153" idx="7"/>
          </p:cNvCxnSpPr>
          <p:nvPr/>
        </p:nvCxnSpPr>
        <p:spPr>
          <a:xfrm flipH="1">
            <a:off x="6620849" y="4078004"/>
            <a:ext cx="4096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21"/>
          <p:cNvSpPr/>
          <p:nvPr/>
        </p:nvSpPr>
        <p:spPr>
          <a:xfrm>
            <a:off x="6768369" y="5673567"/>
            <a:ext cx="781600" cy="7816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21</a:t>
            </a:r>
            <a:endParaRPr sz="2400" b="1"/>
          </a:p>
        </p:txBody>
      </p:sp>
      <p:cxnSp>
        <p:nvCxnSpPr>
          <p:cNvPr id="156" name="Google Shape;156;p21"/>
          <p:cNvCxnSpPr>
            <a:stCxn id="153" idx="5"/>
            <a:endCxn id="155" idx="1"/>
          </p:cNvCxnSpPr>
          <p:nvPr/>
        </p:nvCxnSpPr>
        <p:spPr>
          <a:xfrm>
            <a:off x="6620807" y="5315171"/>
            <a:ext cx="262000" cy="47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C05A-2C73-40A5-B7E4-82FEFC246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8937"/>
            <a:ext cx="10348210" cy="3300101"/>
          </a:xfrm>
        </p:spPr>
        <p:txBody>
          <a:bodyPr>
            <a:noAutofit/>
          </a:bodyPr>
          <a:lstStyle/>
          <a:p>
            <a:pPr algn="l"/>
            <a:r>
              <a:rPr lang="en-GB" sz="4400" dirty="0"/>
              <a:t>2. If BF(parent) &lt; -1</a:t>
            </a:r>
            <a:br>
              <a:rPr lang="en-GB" sz="4400" dirty="0"/>
            </a:br>
            <a:r>
              <a:rPr lang="en-GB" sz="4400" dirty="0"/>
              <a:t>	a. If (BF(parent-&gt;right) &lt;= 0)</a:t>
            </a:r>
            <a:br>
              <a:rPr lang="en-GB" sz="4400" dirty="0"/>
            </a:br>
            <a:r>
              <a:rPr lang="en-GB" sz="4400" dirty="0"/>
              <a:t>			</a:t>
            </a:r>
            <a:r>
              <a:rPr lang="en-US" sz="4400" dirty="0"/>
              <a:t>(Left Rotation)</a:t>
            </a:r>
            <a:br>
              <a:rPr lang="en-US" sz="4400" dirty="0"/>
            </a:br>
            <a:r>
              <a:rPr lang="en-US" sz="4400" dirty="0"/>
              <a:t>	</a:t>
            </a:r>
            <a:r>
              <a:rPr lang="en-GB" sz="4400" dirty="0"/>
              <a:t>b. If (BF(parent-&gt;right) &gt; 0)</a:t>
            </a:r>
            <a:br>
              <a:rPr lang="en-GB" sz="4400" dirty="0"/>
            </a:br>
            <a:r>
              <a:rPr lang="en-GB" sz="4400" dirty="0"/>
              <a:t>		(Right Rotation then Left Rotation)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6190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Problem 1B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698200" y="1148167"/>
            <a:ext cx="3083600" cy="2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Valid BST?</a:t>
            </a:r>
            <a:endParaRPr sz="3200" b="1"/>
          </a:p>
          <a:p>
            <a:endParaRPr sz="3200" b="1"/>
          </a:p>
          <a:p>
            <a:r>
              <a:rPr lang="en" sz="3200" b="1">
                <a:solidFill>
                  <a:srgbClr val="38761D"/>
                </a:solidFill>
              </a:rPr>
              <a:t>Yes!</a:t>
            </a:r>
            <a:endParaRPr sz="3200" b="1">
              <a:solidFill>
                <a:srgbClr val="38761D"/>
              </a:solidFill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4354536" y="32924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</a:t>
            </a:r>
            <a:endParaRPr sz="2400" b="1"/>
          </a:p>
        </p:txBody>
      </p:sp>
      <p:sp>
        <p:nvSpPr>
          <p:cNvPr id="164" name="Google Shape;164;p22"/>
          <p:cNvSpPr/>
          <p:nvPr/>
        </p:nvSpPr>
        <p:spPr>
          <a:xfrm>
            <a:off x="5953669" y="21116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7</a:t>
            </a:r>
            <a:endParaRPr sz="2400" b="1"/>
          </a:p>
        </p:txBody>
      </p:sp>
      <p:sp>
        <p:nvSpPr>
          <p:cNvPr id="165" name="Google Shape;165;p22"/>
          <p:cNvSpPr/>
          <p:nvPr/>
        </p:nvSpPr>
        <p:spPr>
          <a:xfrm>
            <a:off x="7583103" y="11481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43</a:t>
            </a:r>
            <a:endParaRPr sz="2400" b="1"/>
          </a:p>
        </p:txBody>
      </p:sp>
      <p:cxnSp>
        <p:nvCxnSpPr>
          <p:cNvPr id="166" name="Google Shape;166;p22"/>
          <p:cNvCxnSpPr>
            <a:stCxn id="164" idx="3"/>
            <a:endCxn id="163" idx="6"/>
          </p:cNvCxnSpPr>
          <p:nvPr/>
        </p:nvCxnSpPr>
        <p:spPr>
          <a:xfrm flipH="1">
            <a:off x="5136132" y="2778804"/>
            <a:ext cx="932000" cy="90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2"/>
          <p:cNvSpPr/>
          <p:nvPr/>
        </p:nvSpPr>
        <p:spPr>
          <a:xfrm>
            <a:off x="6915987" y="34108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42</a:t>
            </a:r>
            <a:endParaRPr sz="2400" b="1"/>
          </a:p>
        </p:txBody>
      </p:sp>
      <p:cxnSp>
        <p:nvCxnSpPr>
          <p:cNvPr id="168" name="Google Shape;168;p22"/>
          <p:cNvCxnSpPr>
            <a:stCxn id="164" idx="5"/>
            <a:endCxn id="167" idx="1"/>
          </p:cNvCxnSpPr>
          <p:nvPr/>
        </p:nvCxnSpPr>
        <p:spPr>
          <a:xfrm>
            <a:off x="6620807" y="2778804"/>
            <a:ext cx="409600" cy="74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22"/>
          <p:cNvSpPr/>
          <p:nvPr/>
        </p:nvSpPr>
        <p:spPr>
          <a:xfrm>
            <a:off x="9133969" y="21116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59</a:t>
            </a:r>
            <a:endParaRPr sz="2400" b="1"/>
          </a:p>
        </p:txBody>
      </p:sp>
      <p:cxnSp>
        <p:nvCxnSpPr>
          <p:cNvPr id="170" name="Google Shape;170;p22"/>
          <p:cNvCxnSpPr>
            <a:stCxn id="165" idx="5"/>
            <a:endCxn id="169" idx="1"/>
          </p:cNvCxnSpPr>
          <p:nvPr/>
        </p:nvCxnSpPr>
        <p:spPr>
          <a:xfrm>
            <a:off x="8250240" y="1815304"/>
            <a:ext cx="9980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p22"/>
          <p:cNvSpPr/>
          <p:nvPr/>
        </p:nvSpPr>
        <p:spPr>
          <a:xfrm>
            <a:off x="10087803" y="3584400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63</a:t>
            </a:r>
            <a:endParaRPr sz="2400" b="1"/>
          </a:p>
        </p:txBody>
      </p:sp>
      <p:cxnSp>
        <p:nvCxnSpPr>
          <p:cNvPr id="172" name="Google Shape;172;p22"/>
          <p:cNvCxnSpPr>
            <a:stCxn id="169" idx="5"/>
            <a:endCxn id="171" idx="1"/>
          </p:cNvCxnSpPr>
          <p:nvPr/>
        </p:nvCxnSpPr>
        <p:spPr>
          <a:xfrm>
            <a:off x="9801107" y="2778804"/>
            <a:ext cx="401200" cy="920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22"/>
          <p:cNvCxnSpPr>
            <a:stCxn id="165" idx="3"/>
            <a:endCxn id="164" idx="7"/>
          </p:cNvCxnSpPr>
          <p:nvPr/>
        </p:nvCxnSpPr>
        <p:spPr>
          <a:xfrm flipH="1">
            <a:off x="6620765" y="1815304"/>
            <a:ext cx="1076800" cy="4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2"/>
          <p:cNvSpPr/>
          <p:nvPr/>
        </p:nvSpPr>
        <p:spPr>
          <a:xfrm>
            <a:off x="5953669" y="4648033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11</a:t>
            </a:r>
            <a:endParaRPr sz="2400" b="1"/>
          </a:p>
        </p:txBody>
      </p:sp>
      <p:cxnSp>
        <p:nvCxnSpPr>
          <p:cNvPr id="175" name="Google Shape;175;p22"/>
          <p:cNvCxnSpPr>
            <a:stCxn id="167" idx="3"/>
            <a:endCxn id="174" idx="7"/>
          </p:cNvCxnSpPr>
          <p:nvPr/>
        </p:nvCxnSpPr>
        <p:spPr>
          <a:xfrm flipH="1">
            <a:off x="6620849" y="4078004"/>
            <a:ext cx="409600" cy="684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2"/>
          <p:cNvSpPr/>
          <p:nvPr/>
        </p:nvSpPr>
        <p:spPr>
          <a:xfrm>
            <a:off x="6768369" y="5673567"/>
            <a:ext cx="781600" cy="78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21</a:t>
            </a:r>
            <a:endParaRPr sz="2400" b="1"/>
          </a:p>
        </p:txBody>
      </p:sp>
      <p:cxnSp>
        <p:nvCxnSpPr>
          <p:cNvPr id="177" name="Google Shape;177;p22"/>
          <p:cNvCxnSpPr>
            <a:stCxn id="174" idx="5"/>
            <a:endCxn id="176" idx="1"/>
          </p:cNvCxnSpPr>
          <p:nvPr/>
        </p:nvCxnSpPr>
        <p:spPr>
          <a:xfrm>
            <a:off x="6620807" y="5315171"/>
            <a:ext cx="262000" cy="47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222400" y="123335"/>
            <a:ext cx="10972800" cy="6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But, a problem...</a:t>
            </a: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24000" y="742000"/>
            <a:ext cx="11258400" cy="55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/>
              <a:t>Normal BSTs can become </a:t>
            </a:r>
            <a:r>
              <a:rPr lang="en" sz="3200" b="1">
                <a:solidFill>
                  <a:srgbClr val="FF0000"/>
                </a:solidFill>
              </a:rPr>
              <a:t>unbalanced</a:t>
            </a:r>
            <a:r>
              <a:rPr lang="en" sz="3200"/>
              <a:t>.</a:t>
            </a:r>
            <a:br>
              <a:rPr lang="en" sz="3200"/>
            </a:br>
            <a:br>
              <a:rPr lang="en" sz="3200"/>
            </a:br>
            <a:r>
              <a:rPr lang="en" sz="3200"/>
              <a:t>So find is </a:t>
            </a:r>
            <a:r>
              <a:rPr lang="en" sz="3200" b="1">
                <a:solidFill>
                  <a:srgbClr val="FF0000"/>
                </a:solidFill>
              </a:rPr>
              <a:t>slow.</a:t>
            </a:r>
            <a:endParaRPr sz="3200" b="1">
              <a:solidFill>
                <a:srgbClr val="FF0000"/>
              </a:solidFill>
            </a:endParaRPr>
          </a:p>
        </p:txBody>
      </p:sp>
      <p:pic>
        <p:nvPicPr>
          <p:cNvPr id="49" name="Google Shape;4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001" y="1100600"/>
            <a:ext cx="4178201" cy="51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00" y="3382634"/>
            <a:ext cx="2717400" cy="2897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709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2608</Words>
  <Application>Microsoft Office PowerPoint</Application>
  <PresentationFormat>Widescreen</PresentationFormat>
  <Paragraphs>675</Paragraphs>
  <Slides>70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Courier New</vt:lpstr>
      <vt:lpstr>Mangal</vt:lpstr>
      <vt:lpstr>Symbol</vt:lpstr>
      <vt:lpstr>Office Theme</vt:lpstr>
      <vt:lpstr>AVL Trees</vt:lpstr>
      <vt:lpstr>Review: BST</vt:lpstr>
      <vt:lpstr>Problem 1A</vt:lpstr>
      <vt:lpstr>Problem 1A</vt:lpstr>
      <vt:lpstr>Problem 1A</vt:lpstr>
      <vt:lpstr>Problem 1A</vt:lpstr>
      <vt:lpstr>Problem 1B</vt:lpstr>
      <vt:lpstr>Problem 1B</vt:lpstr>
      <vt:lpstr>But, a problem...</vt:lpstr>
      <vt:lpstr>What exactly does balanced mean?</vt:lpstr>
      <vt:lpstr>What exactly does balanced mean?</vt:lpstr>
      <vt:lpstr>Solution: AVL Trees</vt:lpstr>
      <vt:lpstr>Problem 1B</vt:lpstr>
      <vt:lpstr>Problem 1B</vt:lpstr>
      <vt:lpstr>Problem 1C</vt:lpstr>
      <vt:lpstr>Problem 1C</vt:lpstr>
      <vt:lpstr>Problem 1C</vt:lpstr>
      <vt:lpstr>Problem 1C</vt:lpstr>
      <vt:lpstr>Big O</vt:lpstr>
      <vt:lpstr>Big O</vt:lpstr>
      <vt:lpstr>Big O</vt:lpstr>
      <vt:lpstr>Big O</vt:lpstr>
      <vt:lpstr>Big O</vt:lpstr>
      <vt:lpstr>Big O</vt:lpstr>
      <vt:lpstr>BST: Efficiency of Operations?</vt:lpstr>
      <vt:lpstr>How can we make a BST efficient?</vt:lpstr>
      <vt:lpstr>Potential Balance Conditions</vt:lpstr>
      <vt:lpstr>Potential Balance Conditions</vt:lpstr>
      <vt:lpstr>Potential Balance Conditions </vt:lpstr>
      <vt:lpstr>AVL Tree (Bonus material: etymology)</vt:lpstr>
      <vt:lpstr>The AVL Tree Data Structure</vt:lpstr>
      <vt:lpstr>Example #1: Is this an AVL Tree?</vt:lpstr>
      <vt:lpstr>Example #2: Is this an AVL Tree?</vt:lpstr>
      <vt:lpstr>AVL Trees</vt:lpstr>
      <vt:lpstr>AVL Trees</vt:lpstr>
      <vt:lpstr>AVL tree operations</vt:lpstr>
      <vt:lpstr>First insert example</vt:lpstr>
      <vt:lpstr>Fix: Apply “Single Rotation”</vt:lpstr>
      <vt:lpstr>Tree Rotations: Generalized</vt:lpstr>
      <vt:lpstr>Generalizing our examples…</vt:lpstr>
      <vt:lpstr>Generalizing our examples…</vt:lpstr>
      <vt:lpstr>Generalizing our examples…</vt:lpstr>
      <vt:lpstr>Generalizing our examples…</vt:lpstr>
      <vt:lpstr>Generalized Single Rotation</vt:lpstr>
      <vt:lpstr>Generalized Single Rotation</vt:lpstr>
      <vt:lpstr>Single Rotations</vt:lpstr>
      <vt:lpstr>AVL Tree insert (more specific):</vt:lpstr>
      <vt:lpstr>Case #1: </vt:lpstr>
      <vt:lpstr>Example #2 for left-left case:  insert(16) </vt:lpstr>
      <vt:lpstr>Case #2: </vt:lpstr>
      <vt:lpstr>Example for right-right case:  insert(26) </vt:lpstr>
      <vt:lpstr>Case #3:</vt:lpstr>
      <vt:lpstr>A Better Look at Case #3:</vt:lpstr>
      <vt:lpstr>Case #3: Right-Left Case (after one rotation)</vt:lpstr>
      <vt:lpstr>Practice time! Example of Case #4</vt:lpstr>
      <vt:lpstr>(Extra space for your scratch-work)</vt:lpstr>
      <vt:lpstr>Practice time! Example of Case #4</vt:lpstr>
      <vt:lpstr>Insert, summarized</vt:lpstr>
      <vt:lpstr>AVL Tree Efficiency</vt:lpstr>
      <vt:lpstr>Pros and Cons of AVL Trees</vt:lpstr>
      <vt:lpstr>AVL Tree Rotation Cheat-Sheet</vt:lpstr>
      <vt:lpstr>Single Rotations</vt:lpstr>
      <vt:lpstr>Case #2: Left-Left Case </vt:lpstr>
      <vt:lpstr>Case #3: Right-Left Case (after two rotations)</vt:lpstr>
      <vt:lpstr>Now, let’s see how we have to balance the AVL tree when a node is deleted from the AVL Tree and the balance factor becomes greater than 1 or less than -1.</vt:lpstr>
      <vt:lpstr>Deletion</vt:lpstr>
      <vt:lpstr>Now, let’s see how we have to balance the AVL tree whean a node is deleted from the AVL Tree and the balance factor becomes greater than 1 or less than -1.</vt:lpstr>
      <vt:lpstr>AVL Trees (Deletion): 4 Cases</vt:lpstr>
      <vt:lpstr>1. If BF(parent) &gt; 1  a. If (BF(parent-&gt;left) &gt;= 0)   (Right Rotation)  b. If (BF(parent-&gt;left) &lt; 0)   (Left Rotation then Right Rotation) </vt:lpstr>
      <vt:lpstr>2. If BF(parent) &lt; -1  a. If (BF(parent-&gt;right) &lt;= 0)    (Left Rotation)  b. If (BF(parent-&gt;right) &gt; 0)   (Right Rotation then Left Rotation)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Lilian De Greef</dc:creator>
  <cp:lastModifiedBy>Hammad Hassan</cp:lastModifiedBy>
  <cp:revision>102</cp:revision>
  <cp:lastPrinted>2017-07-12T08:51:40Z</cp:lastPrinted>
  <dcterms:created xsi:type="dcterms:W3CDTF">2017-07-06T18:57:07Z</dcterms:created>
  <dcterms:modified xsi:type="dcterms:W3CDTF">2022-11-16T01:54:42Z</dcterms:modified>
</cp:coreProperties>
</file>